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300" r:id="rId3"/>
    <p:sldId id="336" r:id="rId4"/>
    <p:sldId id="324" r:id="rId5"/>
    <p:sldId id="337" r:id="rId6"/>
    <p:sldId id="338" r:id="rId7"/>
    <p:sldId id="325" r:id="rId8"/>
    <p:sldId id="334" r:id="rId9"/>
    <p:sldId id="335" r:id="rId10"/>
    <p:sldId id="343" r:id="rId11"/>
    <p:sldId id="315" r:id="rId12"/>
    <p:sldId id="316" r:id="rId13"/>
    <p:sldId id="317" r:id="rId14"/>
    <p:sldId id="318" r:id="rId15"/>
    <p:sldId id="319" r:id="rId16"/>
    <p:sldId id="328" r:id="rId17"/>
    <p:sldId id="322" r:id="rId18"/>
    <p:sldId id="320" r:id="rId19"/>
    <p:sldId id="314" r:id="rId20"/>
    <p:sldId id="340" r:id="rId21"/>
    <p:sldId id="341" r:id="rId22"/>
    <p:sldId id="342" r:id="rId23"/>
    <p:sldId id="289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CCCC"/>
    <a:srgbClr val="FFCCFF"/>
    <a:srgbClr val="CCFFFF"/>
    <a:srgbClr val="00CCFF"/>
    <a:srgbClr val="0000FF"/>
    <a:srgbClr val="0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45" autoAdjust="0"/>
    <p:restoredTop sz="50000" autoAdjust="0"/>
  </p:normalViewPr>
  <p:slideViewPr>
    <p:cSldViewPr>
      <p:cViewPr varScale="1">
        <p:scale>
          <a:sx n="76" d="100"/>
          <a:sy n="76" d="100"/>
        </p:scale>
        <p:origin x="-98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150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18326D-08AB-48DF-A4DB-E031368A80F5}" type="datetimeFigureOut">
              <a:rPr lang="en-AU" smtClean="0"/>
              <a:pPr/>
              <a:t>11/04/2018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AU" sz="1200" dirty="0">
              <a:effectLst/>
              <a:latin typeface="Gulim"/>
              <a:cs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1A8040-C3E1-464A-82AB-37134A3873D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="" xmlns:p14="http://schemas.microsoft.com/office/powerpoint/2010/main" val="204191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en-AU" sz="1200" kern="1200" smtClean="0">
        <a:solidFill>
          <a:schemeClr val="tx1"/>
        </a:solidFill>
        <a:effectLst/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A8040-C3E1-464A-82AB-37134A3873DD}" type="slidenum">
              <a:rPr lang="en-AU" smtClean="0"/>
              <a:pPr/>
              <a:t>1</a:t>
            </a:fld>
            <a:endParaRPr lang="en-AU" dirty="0"/>
          </a:p>
        </p:txBody>
      </p:sp>
    </p:spTree>
    <p:extLst>
      <p:ext uri="{BB962C8B-B14F-4D97-AF65-F5344CB8AC3E}">
        <p14:creationId xmlns="" xmlns:p14="http://schemas.microsoft.com/office/powerpoint/2010/main" val="30804079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A8040-C3E1-464A-82AB-37134A3873DD}" type="slidenum">
              <a:rPr lang="en-AU" smtClean="0"/>
              <a:pPr/>
              <a:t>16</a:t>
            </a:fld>
            <a:endParaRPr lang="en-AU" dirty="0"/>
          </a:p>
        </p:txBody>
      </p:sp>
    </p:spTree>
    <p:extLst>
      <p:ext uri="{BB962C8B-B14F-4D97-AF65-F5344CB8AC3E}">
        <p14:creationId xmlns="" xmlns:p14="http://schemas.microsoft.com/office/powerpoint/2010/main" val="21742859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A8040-C3E1-464A-82AB-37134A3873DD}" type="slidenum">
              <a:rPr lang="en-AU" smtClean="0"/>
              <a:pPr/>
              <a:t>17</a:t>
            </a:fld>
            <a:endParaRPr lang="en-AU" dirty="0"/>
          </a:p>
        </p:txBody>
      </p:sp>
    </p:spTree>
    <p:extLst>
      <p:ext uri="{BB962C8B-B14F-4D97-AF65-F5344CB8AC3E}">
        <p14:creationId xmlns="" xmlns:p14="http://schemas.microsoft.com/office/powerpoint/2010/main" val="32602351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A8040-C3E1-464A-82AB-37134A3873DD}" type="slidenum">
              <a:rPr lang="en-AU" smtClean="0"/>
              <a:pPr/>
              <a:t>18</a:t>
            </a:fld>
            <a:endParaRPr lang="en-AU" dirty="0"/>
          </a:p>
        </p:txBody>
      </p:sp>
    </p:spTree>
    <p:extLst>
      <p:ext uri="{BB962C8B-B14F-4D97-AF65-F5344CB8AC3E}">
        <p14:creationId xmlns="" xmlns:p14="http://schemas.microsoft.com/office/powerpoint/2010/main" val="3569778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A8040-C3E1-464A-82AB-37134A3873DD}" type="slidenum">
              <a:rPr lang="en-AU" smtClean="0"/>
              <a:pPr/>
              <a:t>19</a:t>
            </a:fld>
            <a:endParaRPr lang="en-AU" dirty="0"/>
          </a:p>
        </p:txBody>
      </p:sp>
    </p:spTree>
    <p:extLst>
      <p:ext uri="{BB962C8B-B14F-4D97-AF65-F5344CB8AC3E}">
        <p14:creationId xmlns="" xmlns:p14="http://schemas.microsoft.com/office/powerpoint/2010/main" val="2445037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A8040-C3E1-464A-82AB-37134A3873DD}" type="slidenum">
              <a:rPr lang="en-AU" smtClean="0"/>
              <a:pPr/>
              <a:t>2</a:t>
            </a:fld>
            <a:endParaRPr lang="en-AU" dirty="0"/>
          </a:p>
        </p:txBody>
      </p:sp>
    </p:spTree>
    <p:extLst>
      <p:ext uri="{BB962C8B-B14F-4D97-AF65-F5344CB8AC3E}">
        <p14:creationId xmlns="" xmlns:p14="http://schemas.microsoft.com/office/powerpoint/2010/main" val="245744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A8040-C3E1-464A-82AB-37134A3873DD}" type="slidenum">
              <a:rPr lang="en-AU" smtClean="0"/>
              <a:pPr/>
              <a:t>4</a:t>
            </a:fld>
            <a:endParaRPr lang="en-AU" dirty="0"/>
          </a:p>
        </p:txBody>
      </p:sp>
    </p:spTree>
    <p:extLst>
      <p:ext uri="{BB962C8B-B14F-4D97-AF65-F5344CB8AC3E}">
        <p14:creationId xmlns="" xmlns:p14="http://schemas.microsoft.com/office/powerpoint/2010/main" val="24758570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A8040-C3E1-464A-82AB-37134A3873DD}" type="slidenum">
              <a:rPr lang="en-AU" smtClean="0"/>
              <a:pPr/>
              <a:t>7</a:t>
            </a:fld>
            <a:endParaRPr lang="en-AU" dirty="0"/>
          </a:p>
        </p:txBody>
      </p:sp>
    </p:spTree>
    <p:extLst>
      <p:ext uri="{BB962C8B-B14F-4D97-AF65-F5344CB8AC3E}">
        <p14:creationId xmlns="" xmlns:p14="http://schemas.microsoft.com/office/powerpoint/2010/main" val="24758570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A8040-C3E1-464A-82AB-37134A3873DD}" type="slidenum">
              <a:rPr lang="en-AU" smtClean="0"/>
              <a:pPr/>
              <a:t>11</a:t>
            </a:fld>
            <a:endParaRPr lang="en-AU" dirty="0"/>
          </a:p>
        </p:txBody>
      </p:sp>
    </p:spTree>
    <p:extLst>
      <p:ext uri="{BB962C8B-B14F-4D97-AF65-F5344CB8AC3E}">
        <p14:creationId xmlns="" xmlns:p14="http://schemas.microsoft.com/office/powerpoint/2010/main" val="41365782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A8040-C3E1-464A-82AB-37134A3873DD}" type="slidenum">
              <a:rPr lang="en-AU" smtClean="0"/>
              <a:pPr/>
              <a:t>12</a:t>
            </a:fld>
            <a:endParaRPr lang="en-AU" dirty="0"/>
          </a:p>
        </p:txBody>
      </p:sp>
    </p:spTree>
    <p:extLst>
      <p:ext uri="{BB962C8B-B14F-4D97-AF65-F5344CB8AC3E}">
        <p14:creationId xmlns="" xmlns:p14="http://schemas.microsoft.com/office/powerpoint/2010/main" val="5552636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A8040-C3E1-464A-82AB-37134A3873DD}" type="slidenum">
              <a:rPr lang="en-AU" smtClean="0"/>
              <a:pPr/>
              <a:t>13</a:t>
            </a:fld>
            <a:endParaRPr lang="en-AU" dirty="0"/>
          </a:p>
        </p:txBody>
      </p:sp>
    </p:spTree>
    <p:extLst>
      <p:ext uri="{BB962C8B-B14F-4D97-AF65-F5344CB8AC3E}">
        <p14:creationId xmlns="" xmlns:p14="http://schemas.microsoft.com/office/powerpoint/2010/main" val="22688371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A8040-C3E1-464A-82AB-37134A3873DD}" type="slidenum">
              <a:rPr lang="en-AU" smtClean="0"/>
              <a:pPr/>
              <a:t>14</a:t>
            </a:fld>
            <a:endParaRPr lang="en-AU" dirty="0"/>
          </a:p>
        </p:txBody>
      </p:sp>
    </p:spTree>
    <p:extLst>
      <p:ext uri="{BB962C8B-B14F-4D97-AF65-F5344CB8AC3E}">
        <p14:creationId xmlns="" xmlns:p14="http://schemas.microsoft.com/office/powerpoint/2010/main" val="10092222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A8040-C3E1-464A-82AB-37134A3873DD}" type="slidenum">
              <a:rPr lang="en-AU" smtClean="0"/>
              <a:pPr/>
              <a:t>15</a:t>
            </a:fld>
            <a:endParaRPr lang="en-AU" dirty="0"/>
          </a:p>
        </p:txBody>
      </p:sp>
    </p:spTree>
    <p:extLst>
      <p:ext uri="{BB962C8B-B14F-4D97-AF65-F5344CB8AC3E}">
        <p14:creationId xmlns="" xmlns:p14="http://schemas.microsoft.com/office/powerpoint/2010/main" val="3726743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0E78A-53FD-4091-9A60-1F372F681EAB}" type="datetimeFigureOut">
              <a:rPr lang="en-AU" smtClean="0"/>
              <a:pPr/>
              <a:t>11/04/2018</a:t>
            </a:fld>
            <a:endParaRPr lang="en-AU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A51E-C12F-4371-BA83-856E3E675F7B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0E78A-53FD-4091-9A60-1F372F681EAB}" type="datetimeFigureOut">
              <a:rPr lang="en-AU" smtClean="0"/>
              <a:pPr/>
              <a:t>11/04/2018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A51E-C12F-4371-BA83-856E3E675F7B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0E78A-53FD-4091-9A60-1F372F681EAB}" type="datetimeFigureOut">
              <a:rPr lang="en-AU" smtClean="0"/>
              <a:pPr/>
              <a:t>11/04/2018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A51E-C12F-4371-BA83-856E3E675F7B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0E78A-53FD-4091-9A60-1F372F681EAB}" type="datetimeFigureOut">
              <a:rPr lang="en-AU" smtClean="0"/>
              <a:pPr/>
              <a:t>11/04/2018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A51E-C12F-4371-BA83-856E3E675F7B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0E78A-53FD-4091-9A60-1F372F681EAB}" type="datetimeFigureOut">
              <a:rPr lang="en-AU" smtClean="0"/>
              <a:pPr/>
              <a:t>11/04/2018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A51E-C12F-4371-BA83-856E3E675F7B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0E78A-53FD-4091-9A60-1F372F681EAB}" type="datetimeFigureOut">
              <a:rPr lang="en-AU" smtClean="0"/>
              <a:pPr/>
              <a:t>11/04/2018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A51E-C12F-4371-BA83-856E3E675F7B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0E78A-53FD-4091-9A60-1F372F681EAB}" type="datetimeFigureOut">
              <a:rPr lang="en-AU" smtClean="0"/>
              <a:pPr/>
              <a:t>11/04/2018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A51E-C12F-4371-BA83-856E3E675F7B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0E78A-53FD-4091-9A60-1F372F681EAB}" type="datetimeFigureOut">
              <a:rPr lang="en-AU" smtClean="0"/>
              <a:pPr/>
              <a:t>11/04/2018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A51E-C12F-4371-BA83-856E3E675F7B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0E78A-53FD-4091-9A60-1F372F681EAB}" type="datetimeFigureOut">
              <a:rPr lang="en-AU" smtClean="0"/>
              <a:pPr/>
              <a:t>11/04/2018</a:t>
            </a:fld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A51E-C12F-4371-BA83-856E3E675F7B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0E78A-53FD-4091-9A60-1F372F681EAB}" type="datetimeFigureOut">
              <a:rPr lang="en-AU" smtClean="0"/>
              <a:pPr/>
              <a:t>11/04/2018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A51E-C12F-4371-BA83-856E3E675F7B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0E78A-53FD-4091-9A60-1F372F681EAB}" type="datetimeFigureOut">
              <a:rPr lang="en-AU" smtClean="0"/>
              <a:pPr/>
              <a:t>11/04/2018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3DCA51E-C12F-4371-BA83-856E3E675F7B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/>
              <a:t>Click icon to add picture</a:t>
            </a: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380E78A-53FD-4091-9A60-1F372F681EAB}" type="datetimeFigureOut">
              <a:rPr lang="en-AU" smtClean="0"/>
              <a:pPr/>
              <a:t>11/04/2018</a:t>
            </a:fld>
            <a:endParaRPr lang="en-AU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3DCA51E-C12F-4371-BA83-856E3E675F7B}" type="slidenum">
              <a:rPr lang="en-AU" smtClean="0"/>
              <a:pPr/>
              <a:t>‹#›</a:t>
            </a:fld>
            <a:endParaRPr lang="en-AU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hyperlink" Target="mailto:lihm@nim.ac.cn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SJ.Chen@itri.org.tw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gzaidkim@gmail.com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hyperlink" Target="http://gma.kriss.re.kr/jsp/program.jsp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357158" y="2500306"/>
            <a:ext cx="8581670" cy="359703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AU" sz="2800" b="1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ctr">
              <a:buNone/>
            </a:pPr>
            <a:r>
              <a:rPr lang="en-AU" sz="2800" b="1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APMP Report </a:t>
            </a:r>
            <a:endParaRPr lang="en-AU" sz="2800" b="1" dirty="0" smtClean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ctr">
              <a:buNone/>
            </a:pPr>
            <a:r>
              <a:rPr lang="en-AU" sz="2800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28</a:t>
            </a:r>
            <a:r>
              <a:rPr lang="en-AU" sz="2800" b="1" baseline="30000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</a:t>
            </a:r>
            <a:r>
              <a:rPr lang="en-AU" sz="2800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ja-JP" sz="2800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Meeting of COOMET Committee</a:t>
            </a:r>
            <a:endParaRPr lang="en-AU" sz="2800" b="1" dirty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ctr">
              <a:buNone/>
            </a:pPr>
            <a:endParaRPr lang="en-AU" sz="2800" b="1" dirty="0" smtClean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buNone/>
            </a:pPr>
            <a:r>
              <a:rPr lang="en-AU" sz="2000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GAO Wei</a:t>
            </a:r>
          </a:p>
          <a:p>
            <a:pPr algn="ctr">
              <a:buNone/>
            </a:pPr>
            <a:r>
              <a:rPr lang="en-AU" sz="2000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APMP Treasurer</a:t>
            </a:r>
            <a:endParaRPr lang="en-AU" sz="2000" b="1" dirty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000108"/>
            <a:ext cx="1584175" cy="1584175"/>
          </a:xfrm>
          <a:prstGeom prst="rect">
            <a:avLst/>
          </a:prstGeom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571604" y="5572140"/>
            <a:ext cx="66247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11-12 April, 2018 </a:t>
            </a:r>
          </a:p>
          <a:p>
            <a:pPr algn="ctr"/>
            <a:r>
              <a:rPr lang="en-A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Sarajevo, Bosnia </a:t>
            </a:r>
            <a:r>
              <a:rPr lang="en-A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Herzegovina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57356" y="1500174"/>
            <a:ext cx="7286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dirty="0">
                <a:latin typeface="Arial Black" panose="020B0A04020102020204" pitchFamily="34" charset="0"/>
                <a:cs typeface="Arial" panose="020B0604020202020204" pitchFamily="34" charset="0"/>
              </a:rPr>
              <a:t>Asia </a:t>
            </a:r>
            <a:r>
              <a:rPr lang="en-AU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Pacific Metrology </a:t>
            </a:r>
            <a:r>
              <a:rPr lang="en-AU" sz="2800" dirty="0">
                <a:latin typeface="Arial Black" panose="020B0A04020102020204" pitchFamily="34" charset="0"/>
                <a:cs typeface="Arial" panose="020B0604020202020204" pitchFamily="34" charset="0"/>
              </a:rPr>
              <a:t>Programme</a:t>
            </a:r>
          </a:p>
        </p:txBody>
      </p:sp>
    </p:spTree>
    <p:extLst>
      <p:ext uri="{BB962C8B-B14F-4D97-AF65-F5344CB8AC3E}">
        <p14:creationId xmlns="" xmlns:p14="http://schemas.microsoft.com/office/powerpoint/2010/main" val="314690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85786" y="1071546"/>
            <a:ext cx="7729534" cy="850106"/>
          </a:xfrm>
          <a:solidFill>
            <a:srgbClr val="FFFFFF"/>
          </a:solidFill>
        </p:spPr>
        <p:txBody>
          <a:bodyPr>
            <a:normAutofit/>
          </a:bodyPr>
          <a:lstStyle/>
          <a:p>
            <a:pPr algn="ctr"/>
            <a:r>
              <a:rPr lang="en-AU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MEMBERSHIP FEES Structure</a:t>
            </a:r>
            <a:endParaRPr lang="en-AU" sz="3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6000089"/>
              </p:ext>
            </p:extLst>
          </p:nvPr>
        </p:nvGraphicFramePr>
        <p:xfrm>
          <a:off x="428596" y="2285992"/>
          <a:ext cx="8136904" cy="39428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38212"/>
                <a:gridCol w="974804"/>
                <a:gridCol w="1137271"/>
                <a:gridCol w="1137271"/>
                <a:gridCol w="1137271"/>
                <a:gridCol w="1137271"/>
                <a:gridCol w="974804"/>
              </a:tblGrid>
              <a:tr h="1103273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b="1" dirty="0">
                          <a:solidFill>
                            <a:srgbClr val="0070C0"/>
                          </a:solidFill>
                          <a:effectLst/>
                        </a:rPr>
                        <a:t>Membership fee For Principal NMI (US$)</a:t>
                      </a:r>
                      <a:endParaRPr lang="en-US" sz="1800" b="1" dirty="0">
                        <a:solidFill>
                          <a:srgbClr val="0070C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b="1" dirty="0">
                          <a:solidFill>
                            <a:srgbClr val="0070C0"/>
                          </a:solidFill>
                          <a:effectLst/>
                        </a:rPr>
                        <a:t>Membership fee For Designated Institute (US$)</a:t>
                      </a:r>
                      <a:endParaRPr lang="en-US" sz="1800" b="1" dirty="0">
                        <a:solidFill>
                          <a:srgbClr val="0070C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30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Economic Strength</a:t>
                      </a:r>
                      <a:endParaRPr lang="en-US" sz="1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Economic Strength</a:t>
                      </a:r>
                      <a:endParaRPr lang="en-US" sz="1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30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A</a:t>
                      </a:r>
                      <a:endParaRPr lang="en-US" sz="1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B</a:t>
                      </a:r>
                      <a:endParaRPr lang="en-US" sz="1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C</a:t>
                      </a:r>
                      <a:endParaRPr lang="en-US" sz="1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A</a:t>
                      </a:r>
                      <a:endParaRPr lang="en-US" sz="1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B</a:t>
                      </a:r>
                      <a:endParaRPr lang="en-US" sz="1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C</a:t>
                      </a:r>
                      <a:endParaRPr lang="en-US" sz="1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542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b="1" dirty="0">
                          <a:solidFill>
                            <a:srgbClr val="0070C0"/>
                          </a:solidFill>
                          <a:effectLst/>
                        </a:rPr>
                        <a:t>Established  Member</a:t>
                      </a:r>
                      <a:endParaRPr lang="en-US" sz="1800" b="1" dirty="0">
                        <a:solidFill>
                          <a:srgbClr val="0070C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12000</a:t>
                      </a:r>
                      <a:endParaRPr lang="en-US" sz="1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(2)</a:t>
                      </a:r>
                      <a:endParaRPr lang="en-US" sz="1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6000</a:t>
                      </a:r>
                      <a:endParaRPr lang="en-US" sz="1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(4)</a:t>
                      </a:r>
                      <a:endParaRPr lang="en-US" sz="1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3000</a:t>
                      </a:r>
                      <a:endParaRPr lang="en-US" sz="1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(6)</a:t>
                      </a:r>
                      <a:endParaRPr lang="en-US" sz="1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2400</a:t>
                      </a:r>
                      <a:endParaRPr lang="en-US" sz="1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(2)</a:t>
                      </a:r>
                      <a:endParaRPr lang="en-US" sz="1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1200</a:t>
                      </a:r>
                      <a:endParaRPr lang="en-US" sz="1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(4)</a:t>
                      </a:r>
                      <a:endParaRPr lang="en-US" sz="1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600</a:t>
                      </a:r>
                      <a:endParaRPr lang="en-US" sz="1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(6)</a:t>
                      </a:r>
                      <a:endParaRPr lang="en-US" sz="1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791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b="1" dirty="0">
                          <a:solidFill>
                            <a:srgbClr val="0070C0"/>
                          </a:solidFill>
                          <a:effectLst/>
                        </a:rPr>
                        <a:t>Developing Member</a:t>
                      </a:r>
                      <a:endParaRPr lang="en-US" sz="1800" b="1" dirty="0">
                        <a:solidFill>
                          <a:srgbClr val="0070C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2400</a:t>
                      </a:r>
                      <a:endParaRPr lang="en-US" sz="1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(1)</a:t>
                      </a:r>
                      <a:endParaRPr lang="en-US" sz="1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1200</a:t>
                      </a:r>
                      <a:endParaRPr lang="en-US" sz="1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(3)</a:t>
                      </a:r>
                      <a:endParaRPr lang="en-US" sz="1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600</a:t>
                      </a:r>
                      <a:endParaRPr lang="en-US" sz="1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(5)</a:t>
                      </a:r>
                      <a:endParaRPr lang="en-US" sz="1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600</a:t>
                      </a:r>
                      <a:endParaRPr lang="en-US" sz="1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(1)</a:t>
                      </a:r>
                      <a:endParaRPr lang="en-US" sz="1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600</a:t>
                      </a:r>
                      <a:endParaRPr lang="en-US" sz="1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(3)</a:t>
                      </a:r>
                      <a:endParaRPr lang="en-US" sz="1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600</a:t>
                      </a:r>
                      <a:endParaRPr lang="en-US" sz="1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800" dirty="0">
                          <a:effectLst/>
                        </a:rPr>
                        <a:t>(5)</a:t>
                      </a:r>
                      <a:endParaRPr lang="en-US" sz="1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0598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760" y="32718"/>
            <a:ext cx="1086505" cy="108650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7914" y="332656"/>
            <a:ext cx="8229600" cy="852704"/>
          </a:xfrm>
        </p:spPr>
        <p:txBody>
          <a:bodyPr>
            <a:normAutofit/>
          </a:bodyPr>
          <a:lstStyle/>
          <a:p>
            <a:pPr algn="ctr"/>
            <a:r>
              <a:rPr lang="en-AU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Strategic Activities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19" y="1268760"/>
            <a:ext cx="8892481" cy="5400600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en-AU" sz="1800" b="1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TC Initiatives: 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APMP funds R&amp;D projects of significance in addressing current needs of Asia Pacific industry. Proposals approved for 2018: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A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Ionizing Radiation: </a:t>
            </a: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Research on the calibration of ionizing chamber and semiconductor detector for mammography</a:t>
            </a:r>
            <a:endParaRPr lang="en-US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A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Fluid Flow: </a:t>
            </a: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Research on the flue gas S type Pitot tube and 3D Pitot tube calibration method and inter-comparison under different flow conditions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A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Time &amp; Frequency: </a:t>
            </a: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Comparison of stopwatch calibration methods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A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A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AU" sz="1800" b="1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Focus Group Strategy: </a:t>
            </a: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Aimed at developing capabilities and increasing impact of measurement in addressing regional challenges across priority sectors:</a:t>
            </a:r>
          </a:p>
          <a:p>
            <a:pPr marL="730250" indent="-45720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A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Energy Efficiency </a:t>
            </a: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en-AU" sz="16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Chair - </a:t>
            </a:r>
            <a:r>
              <a:rPr lang="en-AU" sz="16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Thailand</a:t>
            </a:r>
            <a:r>
              <a:rPr lang="en-AU" sz="16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730250" indent="-45720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A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Food Safety </a:t>
            </a: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en-AU" sz="16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Chair - </a:t>
            </a:r>
            <a:r>
              <a:rPr lang="en-AU" sz="16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China</a:t>
            </a:r>
          </a:p>
          <a:p>
            <a:pPr marL="730250" indent="-45720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A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Medical Metrology </a:t>
            </a: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en-AU" sz="16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Chair – </a:t>
            </a:r>
            <a:r>
              <a:rPr lang="en-AU" sz="16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Chinese Taipei</a:t>
            </a:r>
          </a:p>
          <a:p>
            <a:pPr marL="730250" indent="-45720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A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Climate Change and Clean Air </a:t>
            </a: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en-AU" sz="16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Chair – </a:t>
            </a:r>
            <a:r>
              <a:rPr lang="en-AU" sz="16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Republic of Korea</a:t>
            </a:r>
            <a:r>
              <a:rPr lang="en-AU" sz="16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730250" indent="-45720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A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Clean Water </a:t>
            </a: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en-AU" sz="16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Chair – </a:t>
            </a:r>
            <a:r>
              <a:rPr lang="en-AU" sz="16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Indonesia </a:t>
            </a:r>
            <a:endParaRPr lang="en-AU" sz="16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APMP FGs seek to engage externally including with APEC forums active in these sectors.</a:t>
            </a:r>
          </a:p>
          <a:p>
            <a:pPr marL="1096010" lvl="1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730250" indent="-457200">
              <a:lnSpc>
                <a:spcPct val="120000"/>
              </a:lnSpc>
              <a:buFont typeface="Wingdings" pitchFamily="2" charset="2"/>
              <a:buChar char="ü"/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804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5661248"/>
            <a:ext cx="1086505" cy="108650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52128"/>
          </a:xfrm>
        </p:spPr>
        <p:txBody>
          <a:bodyPr>
            <a:noAutofit/>
          </a:bodyPr>
          <a:lstStyle/>
          <a:p>
            <a:pPr algn="ctr"/>
            <a:r>
              <a:rPr lang="en-A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Energy Efficiency </a:t>
            </a:r>
            <a:r>
              <a:rPr lang="en-A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Focus Group Activities </a:t>
            </a:r>
            <a:br>
              <a:rPr lang="en-A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AU" sz="32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AU" sz="20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Contact: </a:t>
            </a:r>
            <a:r>
              <a:rPr lang="en-AU" sz="2000" b="1" i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iro@nimt.or.th</a:t>
            </a:r>
            <a:endParaRPr lang="en-AU" sz="4800" b="1" i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916832"/>
            <a:ext cx="8085584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Energy Efficiency Focus Group is working on the following projects:</a:t>
            </a:r>
          </a:p>
          <a:p>
            <a:r>
              <a:rPr lang="en-AU" sz="16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Energy Security</a:t>
            </a:r>
          </a:p>
          <a:p>
            <a:pPr lvl="1"/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Electricity</a:t>
            </a:r>
          </a:p>
          <a:p>
            <a:pPr lvl="1"/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Oil and Gas</a:t>
            </a:r>
          </a:p>
          <a:p>
            <a:pPr lvl="1"/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Solar Cells</a:t>
            </a:r>
          </a:p>
          <a:p>
            <a:pPr lvl="1"/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Wind Power</a:t>
            </a:r>
          </a:p>
          <a:p>
            <a:pPr lvl="1"/>
            <a:endParaRPr lang="en-A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AU" sz="16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Green Buildings</a:t>
            </a:r>
          </a:p>
          <a:p>
            <a:pPr lvl="1"/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Insulation</a:t>
            </a:r>
          </a:p>
          <a:p>
            <a:pPr lvl="1"/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LED</a:t>
            </a:r>
          </a:p>
          <a:p>
            <a:pPr lvl="1"/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Chiller Efficiency</a:t>
            </a:r>
          </a:p>
          <a:p>
            <a:pPr lvl="1"/>
            <a:endParaRPr lang="en-A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AU" sz="16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Supporting the energy sector and high energy consumption industries</a:t>
            </a:r>
          </a:p>
          <a:p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Disseminating accurate measurement for </a:t>
            </a:r>
            <a:r>
              <a:rPr lang="en-AU" sz="16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energy efficiency</a:t>
            </a:r>
          </a:p>
          <a:p>
            <a:pPr marL="0" indent="0">
              <a:buNone/>
            </a:pPr>
            <a:r>
              <a:rPr lang="en-AU" sz="1800" b="1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en-AU" sz="1800" b="1" dirty="0">
              <a:solidFill>
                <a:schemeClr val="bg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730250" indent="-457200">
              <a:lnSpc>
                <a:spcPct val="120000"/>
              </a:lnSpc>
              <a:buFont typeface="Wingdings" pitchFamily="2" charset="2"/>
              <a:buChar char="ü"/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94327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5661248"/>
            <a:ext cx="1086505" cy="108650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097953"/>
            <a:ext cx="8208912" cy="468052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Feb 2017 presentation by Chair of Food Safety Focus Group (FSFG) to </a:t>
            </a:r>
            <a:r>
              <a:rPr lang="en-A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APEC SCSC I </a:t>
            </a: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 </a:t>
            </a:r>
            <a:r>
              <a:rPr lang="en-AU" sz="16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APEC Regional Workshop on Measurement and Standards for Grain Food Safety and Free Trade.</a:t>
            </a:r>
            <a:endParaRPr lang="en-AU" altLang="zh-CN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AU" altLang="zh-CN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May 2017, presentation by Chair of FSFG to </a:t>
            </a:r>
            <a:r>
              <a:rPr lang="en-AU" altLang="zh-CN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APEC FSCF </a:t>
            </a:r>
            <a:r>
              <a:rPr lang="en-AU" altLang="zh-CN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 </a:t>
            </a:r>
            <a:r>
              <a:rPr lang="en-AU" altLang="zh-CN" sz="16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Metrology Capacity Improvement and Quality Assurance of Measurement Results in Food Safety</a:t>
            </a:r>
            <a:endParaRPr lang="en-AU" altLang="zh-CN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AU" altLang="zh-CN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Oct 2017, </a:t>
            </a:r>
            <a:r>
              <a:rPr lang="en-AU" altLang="zh-CN" sz="16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APEC Workshop on Capacity Building of Measurement Standards and Technologies in Grain Food Safety </a:t>
            </a:r>
            <a:r>
              <a:rPr lang="en-AU" altLang="zh-CN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held in Beijing, China. Topics included: governmental surveillance of food safety, mycotoxin measurement techniques and certified reference materials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AU" altLang="zh-CN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Nov 2017, India: FSFG meeting. Topics included enhancing participation in technical activities and leadership skills, linkages with APLAC in proficiency testing activities</a:t>
            </a:r>
          </a:p>
          <a:p>
            <a:r>
              <a:rPr lang="en-AU" altLang="zh-CN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July 2018, Africa Food Safety Workshop, topics including: analysis and control </a:t>
            </a:r>
            <a:br>
              <a:rPr lang="en-AU" altLang="zh-CN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AU" altLang="zh-CN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 mycotoxins, veterinary drugs and pesticide residues, food microbiology, food traceability, and authenticity</a:t>
            </a:r>
          </a:p>
          <a:p>
            <a:endParaRPr lang="en-AU" altLang="zh-CN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endParaRPr lang="en-AU" altLang="zh-CN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0337" y="721273"/>
            <a:ext cx="8229600" cy="1152128"/>
          </a:xfrm>
        </p:spPr>
        <p:txBody>
          <a:bodyPr>
            <a:noAutofit/>
          </a:bodyPr>
          <a:lstStyle/>
          <a:p>
            <a:r>
              <a:rPr lang="en-A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Food Safety </a:t>
            </a:r>
            <a:br>
              <a:rPr lang="en-A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A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Focus Group Activities </a:t>
            </a:r>
            <a:br>
              <a:rPr lang="en-A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AU" sz="32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AU" sz="20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Contact: </a:t>
            </a:r>
            <a:r>
              <a:rPr lang="en-AU" sz="2000" b="1" i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4"/>
              </a:rPr>
              <a:t>lihm@nim.ac.cn</a:t>
            </a:r>
            <a:r>
              <a:rPr lang="en-AU" sz="2000" b="1" i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AU" sz="4800" b="1" i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2355" y="93085"/>
            <a:ext cx="4071645" cy="175270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504729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680520"/>
          </a:xfrm>
        </p:spPr>
        <p:txBody>
          <a:bodyPr>
            <a:noAutofit/>
          </a:bodyPr>
          <a:lstStyle/>
          <a:p>
            <a:r>
              <a:rPr lang="en-A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Scope</a:t>
            </a:r>
          </a:p>
          <a:p>
            <a:pPr lvl="1"/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Support the whole value chain</a:t>
            </a:r>
            <a:b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(from R&amp;D design, to manufacturers and to end users)</a:t>
            </a:r>
          </a:p>
          <a:p>
            <a:pPr lvl="1"/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Set up international equivalence on medical measurements</a:t>
            </a:r>
          </a:p>
          <a:p>
            <a:pPr lvl="1"/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Traceability of medical devices and diagnostics</a:t>
            </a:r>
          </a:p>
          <a:p>
            <a:pPr lvl="1"/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Share mutual experience among NMIs, DIs and TCs</a:t>
            </a:r>
          </a:p>
          <a:p>
            <a:pPr marL="0" indent="0">
              <a:buNone/>
            </a:pPr>
            <a:endParaRPr lang="en-AU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A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Objectives:</a:t>
            </a:r>
          </a:p>
          <a:p>
            <a:pPr lvl="1"/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Development of medical metrology technique, instruments, and facilities</a:t>
            </a:r>
          </a:p>
          <a:p>
            <a:pPr lvl="1"/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Develop and Calibrate procedures for medical devices</a:t>
            </a:r>
          </a:p>
          <a:p>
            <a:endParaRPr lang="en-AU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A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AU" sz="1800" b="1" baseline="30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rd</a:t>
            </a:r>
            <a:r>
              <a:rPr lang="en-A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APMP MMFG Workshop 2017</a:t>
            </a:r>
          </a:p>
          <a:p>
            <a:pPr lvl="1"/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Metrology for blood pressure</a:t>
            </a:r>
          </a:p>
          <a:p>
            <a:pPr lvl="1"/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Metrology for bone density and radiation based medical imaging</a:t>
            </a:r>
          </a:p>
          <a:p>
            <a:pPr lvl="1"/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Medical metrology in various fields</a:t>
            </a:r>
          </a:p>
          <a:p>
            <a:endParaRPr lang="en-AU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en-AU" sz="1800" b="1" dirty="0">
              <a:solidFill>
                <a:schemeClr val="bg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730250" indent="-457200">
              <a:lnSpc>
                <a:spcPct val="120000"/>
              </a:lnSpc>
              <a:buFont typeface="Wingdings" pitchFamily="2" charset="2"/>
              <a:buChar char="ü"/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5661248"/>
            <a:ext cx="1086505" cy="1086505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7503" y="620688"/>
            <a:ext cx="8935377" cy="1152128"/>
          </a:xfrm>
        </p:spPr>
        <p:txBody>
          <a:bodyPr>
            <a:noAutofit/>
          </a:bodyPr>
          <a:lstStyle/>
          <a:p>
            <a:pPr algn="ctr"/>
            <a:r>
              <a:rPr lang="en-A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Medical Metrology </a:t>
            </a:r>
            <a:r>
              <a:rPr lang="en-A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Focus Group Activities</a:t>
            </a:r>
            <a:br>
              <a:rPr lang="en-A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AU" sz="32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AU" sz="20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Contact: </a:t>
            </a:r>
            <a:r>
              <a:rPr lang="en-AU" sz="2000" b="1" i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4"/>
              </a:rPr>
              <a:t>SJ.Chen@itri.org.tw</a:t>
            </a:r>
            <a:r>
              <a:rPr lang="en-AU" sz="2000" b="1" i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endParaRPr lang="en-AU" sz="4800" b="1" i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6955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5661248"/>
            <a:ext cx="1086505" cy="108650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0391" y="2177480"/>
            <a:ext cx="8229600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A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Scope:</a:t>
            </a:r>
          </a:p>
          <a:p>
            <a:r>
              <a:rPr lang="en-AU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Metrology for climate change and clean air: calibration of instruments and sensors related to stack emission and background measurement.</a:t>
            </a:r>
          </a:p>
          <a:p>
            <a:pPr marL="0" indent="0">
              <a:buNone/>
            </a:pPr>
            <a:endParaRPr lang="en-AU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en-A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Objectives:</a:t>
            </a:r>
          </a:p>
          <a:p>
            <a:r>
              <a:rPr lang="en-AU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support national measurement standards related to climate change and air quality, including gas, aerosol, flow, temperature, and humidity.</a:t>
            </a:r>
          </a:p>
          <a:p>
            <a:pPr marL="0" indent="0">
              <a:buNone/>
            </a:pPr>
            <a:endParaRPr lang="en-AU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en-A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Workshop held in conjunction with APMP 2017: </a:t>
            </a:r>
          </a:p>
          <a:p>
            <a:r>
              <a:rPr lang="en-AU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Metrology, techniques, and strategy</a:t>
            </a:r>
          </a:p>
          <a:p>
            <a:r>
              <a:rPr lang="en-AU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Providing pilot studies for emerging NMIs</a:t>
            </a:r>
          </a:p>
          <a:p>
            <a:r>
              <a:rPr lang="en-AU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Isotope ratio measurements are becoming important</a:t>
            </a:r>
          </a:p>
          <a:p>
            <a:r>
              <a:rPr lang="en-AU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Plans for a gas analysis workshop</a:t>
            </a:r>
          </a:p>
          <a:p>
            <a:pPr marL="0" indent="0">
              <a:buNone/>
            </a:pPr>
            <a:endParaRPr lang="en-AU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en-AU" sz="1800" b="1" dirty="0">
              <a:solidFill>
                <a:schemeClr val="bg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730250" indent="-457200">
              <a:lnSpc>
                <a:spcPct val="120000"/>
              </a:lnSpc>
              <a:buFont typeface="Wingdings" pitchFamily="2" charset="2"/>
              <a:buChar char="ü"/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7503" y="548680"/>
            <a:ext cx="8935377" cy="1584176"/>
          </a:xfrm>
        </p:spPr>
        <p:txBody>
          <a:bodyPr>
            <a:noAutofit/>
          </a:bodyPr>
          <a:lstStyle/>
          <a:p>
            <a:pPr algn="ctr"/>
            <a:r>
              <a:rPr lang="en-A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Climate Change and Clean Air</a:t>
            </a:r>
            <a:br>
              <a:rPr lang="en-A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A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A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Focus Group Activities</a:t>
            </a:r>
            <a:br>
              <a:rPr lang="en-A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AU" sz="32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AU" sz="20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Contact: </a:t>
            </a:r>
            <a:r>
              <a:rPr lang="en-AU" sz="2000" b="1" i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slee@kriss.re.kr</a:t>
            </a:r>
            <a:endParaRPr lang="en-AU" sz="4800" b="1" i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2105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680520"/>
          </a:xfrm>
        </p:spPr>
        <p:txBody>
          <a:bodyPr>
            <a:noAutofit/>
          </a:bodyPr>
          <a:lstStyle/>
          <a:p>
            <a:r>
              <a:rPr lang="en-A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Scope</a:t>
            </a:r>
          </a:p>
          <a:p>
            <a:pPr lvl="1"/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be part of the solution for the adequate availability of clean water for the world.</a:t>
            </a:r>
          </a:p>
          <a:p>
            <a:pPr marL="0" indent="0">
              <a:buNone/>
            </a:pPr>
            <a:endParaRPr lang="en-AU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A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Objectives:</a:t>
            </a:r>
          </a:p>
          <a:p>
            <a:pPr lvl="1"/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Develop measurement techniques and methods as well as traceability necessary for correct determination of water quality and quantity.</a:t>
            </a:r>
          </a:p>
          <a:p>
            <a:pPr lvl="1"/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Provide strategic advice in clean water problems.</a:t>
            </a:r>
          </a:p>
          <a:p>
            <a:pPr lvl="1"/>
            <a:endParaRPr lang="en-AU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A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1st APMP CWFG Meeting 2017</a:t>
            </a:r>
          </a:p>
          <a:p>
            <a:pPr lvl="1"/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19-20 September, Bogor, Indonesia – symposium, workshop, and FG meeting</a:t>
            </a:r>
          </a:p>
          <a:p>
            <a:pPr lvl="1"/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Symposium had 155 participants</a:t>
            </a:r>
          </a:p>
          <a:p>
            <a:pPr lvl="1"/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Workshop had 135 participants</a:t>
            </a:r>
          </a:p>
          <a:p>
            <a:pPr marL="0" indent="0">
              <a:buNone/>
            </a:pPr>
            <a:endParaRPr lang="en-AU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en-AU" sz="1800" b="1" dirty="0">
              <a:solidFill>
                <a:schemeClr val="bg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730250" indent="-457200">
              <a:lnSpc>
                <a:spcPct val="120000"/>
              </a:lnSpc>
              <a:buFont typeface="Wingdings" pitchFamily="2" charset="2"/>
              <a:buChar char="ü"/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5661248"/>
            <a:ext cx="1086505" cy="1086505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7503" y="620688"/>
            <a:ext cx="8935377" cy="1152128"/>
          </a:xfrm>
        </p:spPr>
        <p:txBody>
          <a:bodyPr>
            <a:noAutofit/>
          </a:bodyPr>
          <a:lstStyle/>
          <a:p>
            <a:pPr algn="ctr"/>
            <a:r>
              <a:rPr lang="en-A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Clean Water </a:t>
            </a:r>
            <a:r>
              <a:rPr lang="en-A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Focus Group Activities</a:t>
            </a:r>
            <a:br>
              <a:rPr lang="en-A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AU" sz="32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AU" sz="20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Contact: </a:t>
            </a:r>
            <a:r>
              <a:rPr lang="en-AU" sz="2000" b="1" i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4"/>
              </a:rPr>
              <a:t>gzaidkim@gmail.com</a:t>
            </a:r>
            <a:endParaRPr lang="en-AU" sz="4800" b="1" i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74218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en-AU" sz="4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Support for Developing Economies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296" y="2142819"/>
            <a:ext cx="4032448" cy="2972275"/>
          </a:xfrm>
          <a:solidFill>
            <a:srgbClr val="CCFFFF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A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German Government funded project to develop capability in legal and scientific metrology in the Asia Pacific (MEDEA*)</a:t>
            </a:r>
            <a:endParaRPr lang="en-AU" sz="14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AU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E.g</a:t>
            </a: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training workshops in: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Support for participation in CIPM MRA  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Strategy and performance management  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Mass measurement  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Electrical measurement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Training attachments in chemical measurement</a:t>
            </a:r>
          </a:p>
          <a:p>
            <a:pPr marL="0" indent="0">
              <a:buNone/>
            </a:pPr>
            <a:r>
              <a:rPr lang="en-AU" sz="14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*MEDEA – Metrology: Enabling Developing Economies within Asia </a:t>
            </a:r>
            <a:endParaRPr lang="en-A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A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6713" y="0"/>
            <a:ext cx="1086505" cy="108650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94312" y="1633861"/>
            <a:ext cx="4382144" cy="269304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A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Korean “Global Metrology Academy”: </a:t>
            </a:r>
            <a:r>
              <a:rPr lang="en-AU" sz="1400" i="1" dirty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4"/>
              </a:rPr>
              <a:t>http://gma.kriss.re.kr/jsp/program.jsp</a:t>
            </a:r>
            <a:endParaRPr lang="en-AU" sz="1400" i="1" dirty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Aft>
                <a:spcPts val="300"/>
              </a:spcAft>
            </a:pP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Training courses in:</a:t>
            </a:r>
          </a:p>
          <a:p>
            <a:pPr marL="285750" indent="-285750">
              <a:spcAft>
                <a:spcPts val="300"/>
              </a:spcAft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Metrology in General</a:t>
            </a:r>
          </a:p>
          <a:p>
            <a:pPr marL="285750" indent="-285750">
              <a:spcAft>
                <a:spcPts val="300"/>
              </a:spcAft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Flow Measurement </a:t>
            </a:r>
            <a:b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Calibration</a:t>
            </a:r>
          </a:p>
          <a:p>
            <a:pPr marL="285750" indent="-285750">
              <a:spcAft>
                <a:spcPts val="300"/>
              </a:spcAft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Ionizing Radiation</a:t>
            </a:r>
          </a:p>
          <a:p>
            <a:pPr marL="285750" indent="-285750">
              <a:spcAft>
                <a:spcPts val="300"/>
              </a:spcAft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Mass and Related </a:t>
            </a:r>
            <a:b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Quantities</a:t>
            </a:r>
          </a:p>
          <a:p>
            <a:pPr marL="285750" indent="-285750">
              <a:spcAft>
                <a:spcPts val="300"/>
              </a:spcAft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Length and Dimensional Measurement</a:t>
            </a:r>
          </a:p>
          <a:p>
            <a:pPr marL="285750" indent="-285750">
              <a:spcAft>
                <a:spcPts val="300"/>
              </a:spcAft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Thermometry and Humidity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83968" y="4509120"/>
            <a:ext cx="4608978" cy="2031325"/>
          </a:xfrm>
          <a:prstGeom prst="rect">
            <a:avLst/>
          </a:prstGeom>
          <a:solidFill>
            <a:srgbClr val="FFCCCC"/>
          </a:solidFill>
        </p:spPr>
        <p:txBody>
          <a:bodyPr wrap="square" rtlCol="0">
            <a:spAutoFit/>
          </a:bodyPr>
          <a:lstStyle/>
          <a:p>
            <a:r>
              <a:rPr lang="en-A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Capacity Building &amp; Knowledge Transfer (CBKT) Programme</a:t>
            </a:r>
          </a:p>
          <a:p>
            <a:pPr marL="742950" lvl="1" indent="-285750"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US" altLang="ja-JP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NIMT, Thailand hosted the APMP DEC Leadership Training 2017 in December 2017 </a:t>
            </a:r>
            <a:endParaRPr lang="en-AU" altLang="ja-JP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742950" lvl="1" indent="-285750"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2016 and 2017 BIPM’s CBKT workshops to assist NMIs’ participation in CIPM MRA</a:t>
            </a:r>
            <a:r>
              <a:rPr lang="en-A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marL="742950" lvl="1" indent="-285750"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A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2016-2019 BIPM CBKT Project: Metrology for Food and Feed in Developing Economies, with support from NIM China, NMISA South Africa</a:t>
            </a:r>
            <a:endParaRPr lang="en-A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Picture 3" descr="image00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190837"/>
            <a:ext cx="2439291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74" y="5115094"/>
            <a:ext cx="3716092" cy="10590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180700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24712"/>
          </a:xfrm>
        </p:spPr>
        <p:txBody>
          <a:bodyPr>
            <a:normAutofit/>
          </a:bodyPr>
          <a:lstStyle/>
          <a:p>
            <a:pPr algn="ctr"/>
            <a:r>
              <a:rPr lang="en-AU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APMP’s APEC and SRB Linkages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340767"/>
            <a:ext cx="8720048" cy="5793457"/>
          </a:xfrm>
        </p:spPr>
        <p:txBody>
          <a:bodyPr>
            <a:normAutofit/>
          </a:bodyPr>
          <a:lstStyle/>
          <a:p>
            <a:pPr marL="550862" indent="-285750">
              <a:lnSpc>
                <a:spcPct val="120000"/>
              </a:lnSpc>
              <a:buClr>
                <a:schemeClr val="bg2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en-AU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Feb and Aug 2017: Attendance at meetings of APEC Sub-Committee on Standards and Conformance (SCSC) and Specialist Regional Bodies (SRBs)* Forum</a:t>
            </a:r>
          </a:p>
          <a:p>
            <a:pPr marL="265112" indent="0">
              <a:lnSpc>
                <a:spcPct val="120000"/>
              </a:lnSpc>
              <a:buClr>
                <a:schemeClr val="bg2">
                  <a:lumMod val="75000"/>
                </a:schemeClr>
              </a:buClr>
              <a:buNone/>
            </a:pPr>
            <a:r>
              <a:rPr lang="en-AU" altLang="ja-JP" sz="18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*APEC SRBs: APLAC, APLMF, APMP, PAC, and PASC</a:t>
            </a:r>
          </a:p>
          <a:p>
            <a:pPr marL="550862" indent="-285750">
              <a:lnSpc>
                <a:spcPct val="120000"/>
              </a:lnSpc>
              <a:buClr>
                <a:schemeClr val="bg2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en-AU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Oct 2017: APEC-funded Food Safety Workshop, China</a:t>
            </a:r>
          </a:p>
          <a:p>
            <a:pPr marL="550862" lvl="1" indent="-285750">
              <a:lnSpc>
                <a:spcPct val="120000"/>
              </a:lnSpc>
              <a:buClr>
                <a:schemeClr val="bg2">
                  <a:lumMod val="75000"/>
                </a:schemeClr>
              </a:buClr>
              <a:buSzPct val="95000"/>
              <a:buFont typeface="Wingdings" panose="05000000000000000000" pitchFamily="2" charset="2"/>
              <a:buChar char="v"/>
            </a:pPr>
            <a:r>
              <a:rPr lang="en-AU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APMP continues to represent SRBs in APEC’s Food Safety Cooperation </a:t>
            </a:r>
            <a:br>
              <a:rPr lang="en-AU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AU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Forum’s Partnership Training Institute Network (FSCF PTIN)</a:t>
            </a:r>
          </a:p>
          <a:p>
            <a:pPr marL="550862" lvl="1" indent="-285750">
              <a:lnSpc>
                <a:spcPct val="120000"/>
              </a:lnSpc>
              <a:buClr>
                <a:schemeClr val="bg2">
                  <a:lumMod val="75000"/>
                </a:schemeClr>
              </a:buClr>
              <a:buSzPct val="95000"/>
              <a:buFont typeface="Wingdings" panose="05000000000000000000" pitchFamily="2" charset="2"/>
              <a:buChar char="v"/>
            </a:pPr>
            <a:r>
              <a:rPr lang="en-AU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Ongoing cooperation with APLMF re: capacity building </a:t>
            </a:r>
          </a:p>
          <a:p>
            <a:pPr marL="550862" lvl="1" indent="-285750">
              <a:lnSpc>
                <a:spcPct val="120000"/>
              </a:lnSpc>
              <a:buClr>
                <a:schemeClr val="bg2">
                  <a:lumMod val="75000"/>
                </a:schemeClr>
              </a:buClr>
              <a:buSzPct val="95000"/>
              <a:buFont typeface="Wingdings" panose="05000000000000000000" pitchFamily="2" charset="2"/>
              <a:buChar char="v"/>
            </a:pPr>
            <a:r>
              <a:rPr lang="en-AU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Nov 2017: APMP-APLAC Joint PT WG meeting – Organisation of joint food safety PT programs for 2017-18, development of PTs in physical metrology</a:t>
            </a:r>
          </a:p>
          <a:p>
            <a:pPr marL="550862" lvl="1" indent="-285750">
              <a:lnSpc>
                <a:spcPct val="120000"/>
              </a:lnSpc>
              <a:buClr>
                <a:schemeClr val="bg2">
                  <a:lumMod val="75000"/>
                </a:schemeClr>
              </a:buClr>
              <a:buSzPct val="95000"/>
              <a:buFont typeface="Wingdings" panose="05000000000000000000" pitchFamily="2" charset="2"/>
              <a:buChar char="v"/>
            </a:pPr>
            <a:r>
              <a:rPr lang="en-AU" altLang="ja-JP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Feb and 2018: Attendance at meetings of APEC Sub-Committee on Standards and Conformance (SCSC) and Specialist Regional Bodies (SRBs)* Forum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5661248"/>
            <a:ext cx="1086505" cy="108650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861338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5661248"/>
            <a:ext cx="1086505" cy="1086505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 idx="4294967295"/>
          </p:nvPr>
        </p:nvSpPr>
        <p:spPr>
          <a:xfrm>
            <a:off x="395536" y="620688"/>
            <a:ext cx="8210550" cy="1223962"/>
          </a:xfrm>
        </p:spPr>
        <p:txBody>
          <a:bodyPr>
            <a:noAutofit/>
          </a:bodyPr>
          <a:lstStyle/>
          <a:p>
            <a:pPr algn="ctr"/>
            <a:r>
              <a:rPr lang="en-AU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APMP Mid-Year </a:t>
            </a:r>
            <a:r>
              <a:rPr lang="en-AU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Meeting </a:t>
            </a:r>
            <a:r>
              <a:rPr lang="en-AU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2018</a:t>
            </a:r>
            <a:r>
              <a:rPr lang="en-AU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AU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n-AU" sz="3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4294967295"/>
          </p:nvPr>
        </p:nvSpPr>
        <p:spPr>
          <a:xfrm>
            <a:off x="755576" y="5836812"/>
            <a:ext cx="7632848" cy="73537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A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Hong Kong, China </a:t>
            </a:r>
            <a:br>
              <a:rPr lang="en-A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A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2-6 July 2018</a:t>
            </a:r>
          </a:p>
          <a:p>
            <a:pPr algn="ctr"/>
            <a:endParaRPr lang="en-A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613122"/>
            <a:ext cx="6667500" cy="4048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45893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428" y="47667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AU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0" y="1628801"/>
            <a:ext cx="7894176" cy="4104455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endParaRPr lang="en-AU" sz="2200" b="1" dirty="0" smtClean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10000"/>
              </a:lnSpc>
            </a:pPr>
            <a:r>
              <a:rPr lang="en-AU" sz="2200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Governance </a:t>
            </a:r>
            <a:r>
              <a:rPr lang="en-AU" sz="2200" b="1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Membership Updates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AU" sz="2200" b="1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Strategic Activities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AU" sz="2200" b="1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Support for Developing Economies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AU" sz="2200" b="1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APMP’s APEC and SRB Linkages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AU" sz="2200" b="1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APMP Mid-Year </a:t>
            </a:r>
            <a:r>
              <a:rPr lang="en-AU" sz="2200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Meeting and GA </a:t>
            </a:r>
            <a:r>
              <a:rPr lang="en-AU" sz="2200" b="1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2018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AU" sz="2200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2019 World </a:t>
            </a:r>
            <a:r>
              <a:rPr lang="en-AU" sz="2200" b="1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Metrology Day Poster</a:t>
            </a:r>
          </a:p>
          <a:p>
            <a:pPr>
              <a:lnSpc>
                <a:spcPct val="110000"/>
              </a:lnSpc>
            </a:pPr>
            <a:endParaRPr lang="en-AU" sz="2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10000"/>
              </a:lnSpc>
              <a:buNone/>
            </a:pPr>
            <a:endParaRPr lang="en-AU" sz="2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5661248"/>
            <a:ext cx="1086505" cy="108650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1175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www.gov.sg/~/media/gov/home/news/marina-bay-sunrise-by-gary-choo7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8" name="AutoShape 4" descr="https://www.gov.sg/~/media/gov/home/news/marina-bay-sunrise-by-gary-choo7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" name="图片 3" descr="Marina-Bay-Sunrise-by-Gary-Choo7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941" y="1785926"/>
            <a:ext cx="7654072" cy="3571900"/>
          </a:xfrm>
          <a:prstGeom prst="rect">
            <a:avLst/>
          </a:prstGeom>
        </p:spPr>
      </p:pic>
      <p:sp>
        <p:nvSpPr>
          <p:cNvPr id="5" name="Title 5"/>
          <p:cNvSpPr txBox="1">
            <a:spLocks/>
          </p:cNvSpPr>
          <p:nvPr/>
        </p:nvSpPr>
        <p:spPr>
          <a:xfrm>
            <a:off x="357158" y="857232"/>
            <a:ext cx="8210550" cy="1223962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APMP General Assembly 2018</a:t>
            </a:r>
            <a:r>
              <a:rPr kumimoji="0" lang="en-A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en-A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kumimoji="0" lang="en-AU" sz="3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ext Placeholder 7"/>
          <p:cNvSpPr txBox="1">
            <a:spLocks/>
          </p:cNvSpPr>
          <p:nvPr/>
        </p:nvSpPr>
        <p:spPr>
          <a:xfrm>
            <a:off x="785786" y="5643578"/>
            <a:ext cx="7632848" cy="73537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en-A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Singapore </a:t>
            </a:r>
            <a:br>
              <a:rPr kumimoji="0" lang="en-A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en-A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23-30 November 2018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en-A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500042"/>
            <a:ext cx="8009602" cy="953471"/>
          </a:xfrm>
        </p:spPr>
        <p:txBody>
          <a:bodyPr>
            <a:noAutofit/>
          </a:bodyPr>
          <a:lstStyle/>
          <a:p>
            <a:pPr algn="ctr"/>
            <a:r>
              <a:rPr lang="en-GB" altLang="zh-CN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2019 World Metrology Day Poster </a:t>
            </a:r>
            <a:endParaRPr lang="zh-CN" altLang="en-US" sz="3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2959" y="1845734"/>
            <a:ext cx="7543801" cy="4241916"/>
          </a:xfrm>
        </p:spPr>
        <p:txBody>
          <a:bodyPr>
            <a:normAutofit fontScale="550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en-US" altLang="zh-CN" sz="3200" dirty="0" smtClean="0"/>
              <a:t> </a:t>
            </a:r>
            <a:r>
              <a:rPr lang="en-US" altLang="zh-CN" sz="3800" dirty="0" smtClean="0"/>
              <a:t>For 2018 and 2019, the WMD posters ‘bookend’ the year of communications effort around the redefinition of the SI. </a:t>
            </a:r>
            <a:r>
              <a:rPr lang="en-US" altLang="zh-CN" sz="2800" dirty="0" smtClean="0"/>
              <a:t> </a:t>
            </a:r>
            <a:r>
              <a:rPr lang="en-US" altLang="zh-CN" sz="3800" dirty="0" smtClean="0"/>
              <a:t>Assuming the proposed redefinition is adopted by the General Conference on Weights and Measures in November 2018, </a:t>
            </a:r>
            <a:r>
              <a:rPr lang="en-US" altLang="zh-CN" sz="3800" u="sng" dirty="0" smtClean="0"/>
              <a:t>the implementation date for the new definitions will be World Metrology Day 2019</a:t>
            </a:r>
            <a:r>
              <a:rPr lang="en-US" altLang="zh-CN" sz="3800" dirty="0" smtClean="0"/>
              <a:t>. </a:t>
            </a:r>
          </a:p>
          <a:p>
            <a:pPr>
              <a:buFont typeface="Wingdings" pitchFamily="2" charset="2"/>
              <a:buChar char="ü"/>
            </a:pPr>
            <a:endParaRPr lang="en-US" altLang="zh-CN" sz="3800" dirty="0" smtClean="0"/>
          </a:p>
          <a:p>
            <a:pPr>
              <a:buFont typeface="Wingdings" pitchFamily="2" charset="2"/>
              <a:buChar char="ü"/>
            </a:pPr>
            <a:r>
              <a:rPr lang="en-US" altLang="zh-CN" sz="3800" dirty="0" smtClean="0"/>
              <a:t>For 2019, the Asia Pacific Metrology </a:t>
            </a:r>
            <a:r>
              <a:rPr lang="en-US" altLang="zh-CN" sz="3800" dirty="0" err="1" smtClean="0"/>
              <a:t>Programme</a:t>
            </a:r>
            <a:r>
              <a:rPr lang="en-US" altLang="zh-CN" sz="3800" dirty="0" smtClean="0"/>
              <a:t> (APMP) will be in charge of the WMD poster. </a:t>
            </a:r>
          </a:p>
          <a:p>
            <a:pPr>
              <a:buFont typeface="Wingdings" pitchFamily="2" charset="2"/>
              <a:buChar char="ü"/>
            </a:pPr>
            <a:endParaRPr lang="en-US" altLang="zh-CN" sz="3800" dirty="0" smtClean="0"/>
          </a:p>
          <a:p>
            <a:pPr>
              <a:buFont typeface="Wingdings" pitchFamily="2" charset="2"/>
              <a:buChar char="ü"/>
            </a:pPr>
            <a:r>
              <a:rPr lang="en-AU" altLang="zh-CN" sz="3800" dirty="0" smtClean="0"/>
              <a:t>Five NMIs raised hands to volunteer to design a poster: </a:t>
            </a:r>
            <a:r>
              <a:rPr lang="en-AU" altLang="ja-JP" sz="3800" dirty="0" smtClean="0"/>
              <a:t>SCL Hong Kong China, NMIJ Japan, NMCI Iran, NMIA Australia, NIM China. A</a:t>
            </a:r>
            <a:r>
              <a:rPr lang="en-US" altLang="ja-JP" sz="3800" dirty="0" smtClean="0"/>
              <a:t> design competition will be conducted</a:t>
            </a:r>
            <a:endParaRPr lang="en-AU" altLang="ja-JP" sz="3800" dirty="0" smtClean="0"/>
          </a:p>
          <a:p>
            <a:pPr>
              <a:buFont typeface="Wingdings" pitchFamily="2" charset="2"/>
              <a:buChar char="ü"/>
            </a:pPr>
            <a:endParaRPr lang="en-US" altLang="zh-CN" sz="3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omepage_poster_20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22" y="555460"/>
            <a:ext cx="4423211" cy="63025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2943" y="1227551"/>
            <a:ext cx="19290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WMD 2018</a:t>
            </a:r>
            <a:endParaRPr lang="zh-CN" alt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928982" y="4649244"/>
            <a:ext cx="19290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</a:rPr>
              <a:t>What’s for WMD 2019?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1105761"/>
            <a:ext cx="1584175" cy="15841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75656" y="3284984"/>
            <a:ext cx="6408712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5400" b="1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</a:t>
            </a:r>
          </a:p>
          <a:p>
            <a:pPr algn="ctr"/>
            <a:endParaRPr lang="en-AU" sz="5400" b="1" dirty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AU" sz="5400" b="1" dirty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A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APMP Secretariat</a:t>
            </a:r>
          </a:p>
          <a:p>
            <a:pPr algn="ctr"/>
            <a:r>
              <a:rPr lang="en-A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National Metrology Institute of Japan</a:t>
            </a:r>
          </a:p>
          <a:p>
            <a:pPr algn="ctr"/>
            <a:r>
              <a:rPr lang="en-A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APMP-secretariat@aist.go.jp</a:t>
            </a:r>
          </a:p>
        </p:txBody>
      </p:sp>
    </p:spTree>
    <p:extLst>
      <p:ext uri="{BB962C8B-B14F-4D97-AF65-F5344CB8AC3E}">
        <p14:creationId xmlns="" xmlns:p14="http://schemas.microsoft.com/office/powerpoint/2010/main" val="2526211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EBF7A8CB-4139-46DD-A0E6-537D8DACF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248" y="261961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kumimoji="1" lang="en-US" altLang="ja-JP" sz="4000" dirty="0"/>
              <a:t>APMP Organization Chart</a:t>
            </a:r>
            <a:endParaRPr kumimoji="1" lang="ja-JP" altLang="en-US" sz="4000" dirty="0"/>
          </a:p>
        </p:txBody>
      </p:sp>
      <p:sp>
        <p:nvSpPr>
          <p:cNvPr id="24" name="テキスト ボックス 23">
            <a:extLst>
              <a:ext uri="{FF2B5EF4-FFF2-40B4-BE49-F238E27FC236}">
                <a16:creationId xmlns="" xmlns:a16="http://schemas.microsoft.com/office/drawing/2014/main" id="{D528E4BF-13B3-4CE2-9B03-2DDB494A5C68}"/>
              </a:ext>
            </a:extLst>
          </p:cNvPr>
          <p:cNvSpPr txBox="1"/>
          <p:nvPr/>
        </p:nvSpPr>
        <p:spPr>
          <a:xfrm>
            <a:off x="991438" y="1670259"/>
            <a:ext cx="3346100" cy="46166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1000">
                <a:schemeClr val="accent1">
                  <a:lumMod val="45000"/>
                  <a:lumOff val="5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/>
              <a:t>General Assembly (GA)</a:t>
            </a:r>
            <a:endParaRPr kumimoji="1" lang="ja-JP" altLang="en-US" sz="2400" dirty="0"/>
          </a:p>
        </p:txBody>
      </p:sp>
      <p:sp>
        <p:nvSpPr>
          <p:cNvPr id="40" name="テキスト ボックス 39">
            <a:extLst>
              <a:ext uri="{FF2B5EF4-FFF2-40B4-BE49-F238E27FC236}">
                <a16:creationId xmlns="" xmlns:a16="http://schemas.microsoft.com/office/drawing/2014/main" id="{8B55057D-D7DE-469D-858C-1E57A755B436}"/>
              </a:ext>
            </a:extLst>
          </p:cNvPr>
          <p:cNvSpPr txBox="1"/>
          <p:nvPr/>
        </p:nvSpPr>
        <p:spPr>
          <a:xfrm>
            <a:off x="3545952" y="2628202"/>
            <a:ext cx="3754733" cy="46166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1000">
                <a:schemeClr val="accent1">
                  <a:lumMod val="45000"/>
                  <a:lumOff val="5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/>
              <a:t>Executive Committee (EC)</a:t>
            </a:r>
            <a:endParaRPr kumimoji="1" lang="ja-JP" altLang="en-US" sz="2400" dirty="0"/>
          </a:p>
        </p:txBody>
      </p:sp>
      <p:sp>
        <p:nvSpPr>
          <p:cNvPr id="41" name="テキスト ボックス 40">
            <a:extLst>
              <a:ext uri="{FF2B5EF4-FFF2-40B4-BE49-F238E27FC236}">
                <a16:creationId xmlns="" xmlns:a16="http://schemas.microsoft.com/office/drawing/2014/main" id="{71A35D0D-31C8-40C8-8FDB-79C8228F2229}"/>
              </a:ext>
            </a:extLst>
          </p:cNvPr>
          <p:cNvSpPr txBox="1"/>
          <p:nvPr/>
        </p:nvSpPr>
        <p:spPr>
          <a:xfrm>
            <a:off x="570523" y="4761803"/>
            <a:ext cx="2404905" cy="120032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1000">
                <a:schemeClr val="accent1">
                  <a:lumMod val="45000"/>
                  <a:lumOff val="5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/>
              <a:t>Technical Committees (TCs)</a:t>
            </a:r>
            <a:endParaRPr kumimoji="1" lang="ja-JP" altLang="en-US" sz="2400" dirty="0"/>
          </a:p>
        </p:txBody>
      </p:sp>
      <p:sp>
        <p:nvSpPr>
          <p:cNvPr id="42" name="テキスト ボックス 41">
            <a:extLst>
              <a:ext uri="{FF2B5EF4-FFF2-40B4-BE49-F238E27FC236}">
                <a16:creationId xmlns="" xmlns:a16="http://schemas.microsoft.com/office/drawing/2014/main" id="{089FD973-DC87-443E-ABF2-C7610BCE1B8B}"/>
              </a:ext>
            </a:extLst>
          </p:cNvPr>
          <p:cNvSpPr txBox="1"/>
          <p:nvPr/>
        </p:nvSpPr>
        <p:spPr>
          <a:xfrm>
            <a:off x="5839210" y="4819861"/>
            <a:ext cx="3043533" cy="118905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1000">
                <a:schemeClr val="accent1">
                  <a:lumMod val="45000"/>
                  <a:lumOff val="5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/>
              <a:t>Developing Economies’ Committee (DEC)</a:t>
            </a:r>
            <a:endParaRPr kumimoji="1" lang="ja-JP" altLang="en-US" sz="2400" dirty="0"/>
          </a:p>
        </p:txBody>
      </p:sp>
      <p:sp>
        <p:nvSpPr>
          <p:cNvPr id="43" name="テキスト ボックス 42">
            <a:extLst>
              <a:ext uri="{FF2B5EF4-FFF2-40B4-BE49-F238E27FC236}">
                <a16:creationId xmlns="" xmlns:a16="http://schemas.microsoft.com/office/drawing/2014/main" id="{D3F0252B-7061-4BF6-BE87-4A29BA413376}"/>
              </a:ext>
            </a:extLst>
          </p:cNvPr>
          <p:cNvSpPr txBox="1"/>
          <p:nvPr/>
        </p:nvSpPr>
        <p:spPr>
          <a:xfrm>
            <a:off x="3197609" y="5153690"/>
            <a:ext cx="2404905" cy="83099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1000">
                <a:schemeClr val="accent1">
                  <a:lumMod val="45000"/>
                  <a:lumOff val="5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/>
              <a:t>Focus Groups (FGs)</a:t>
            </a:r>
            <a:endParaRPr kumimoji="1" lang="ja-JP" altLang="en-US" sz="2400" dirty="0"/>
          </a:p>
        </p:txBody>
      </p:sp>
      <p:sp>
        <p:nvSpPr>
          <p:cNvPr id="44" name="テキスト ボックス 43">
            <a:extLst>
              <a:ext uri="{FF2B5EF4-FFF2-40B4-BE49-F238E27FC236}">
                <a16:creationId xmlns="" xmlns:a16="http://schemas.microsoft.com/office/drawing/2014/main" id="{50413B93-B15D-4F44-A607-AD826B6E0599}"/>
              </a:ext>
            </a:extLst>
          </p:cNvPr>
          <p:cNvSpPr txBox="1"/>
          <p:nvPr/>
        </p:nvSpPr>
        <p:spPr>
          <a:xfrm>
            <a:off x="5955323" y="3339402"/>
            <a:ext cx="1882391" cy="46166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1000">
                <a:schemeClr val="accent1">
                  <a:lumMod val="45000"/>
                  <a:lumOff val="5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/>
              <a:t>Secretariat</a:t>
            </a:r>
            <a:endParaRPr kumimoji="1" lang="ja-JP" altLang="en-US" sz="2400" dirty="0"/>
          </a:p>
        </p:txBody>
      </p:sp>
      <p:cxnSp>
        <p:nvCxnSpPr>
          <p:cNvPr id="31" name="コネクタ: カギ線 30">
            <a:extLst>
              <a:ext uri="{FF2B5EF4-FFF2-40B4-BE49-F238E27FC236}">
                <a16:creationId xmlns="" xmlns:a16="http://schemas.microsoft.com/office/drawing/2014/main" id="{1E526A8E-3196-420D-AD07-1DBC0D61C542}"/>
              </a:ext>
            </a:extLst>
          </p:cNvPr>
          <p:cNvCxnSpPr>
            <a:cxnSpLocks/>
            <a:stCxn id="24" idx="2"/>
            <a:endCxn id="40" idx="1"/>
          </p:cNvCxnSpPr>
          <p:nvPr/>
        </p:nvCxnSpPr>
        <p:spPr>
          <a:xfrm rot="16200000" flipH="1">
            <a:off x="2741665" y="2054747"/>
            <a:ext cx="727111" cy="881464"/>
          </a:xfrm>
          <a:prstGeom prst="bentConnector2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コネクタ: カギ線 34">
            <a:extLst>
              <a:ext uri="{FF2B5EF4-FFF2-40B4-BE49-F238E27FC236}">
                <a16:creationId xmlns="" xmlns:a16="http://schemas.microsoft.com/office/drawing/2014/main" id="{E797E933-D229-4342-9A4B-B6FCA9BF943C}"/>
              </a:ext>
            </a:extLst>
          </p:cNvPr>
          <p:cNvCxnSpPr>
            <a:cxnSpLocks/>
            <a:stCxn id="41" idx="0"/>
            <a:endCxn id="24" idx="2"/>
          </p:cNvCxnSpPr>
          <p:nvPr/>
        </p:nvCxnSpPr>
        <p:spPr>
          <a:xfrm rot="5400000" flipH="1" flipV="1">
            <a:off x="903793" y="3001108"/>
            <a:ext cx="2629879" cy="891512"/>
          </a:xfrm>
          <a:prstGeom prst="bentConnector3">
            <a:avLst>
              <a:gd name="adj1" fmla="val 24613"/>
            </a:avLst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コネクタ: カギ線 61">
            <a:extLst>
              <a:ext uri="{FF2B5EF4-FFF2-40B4-BE49-F238E27FC236}">
                <a16:creationId xmlns="" xmlns:a16="http://schemas.microsoft.com/office/drawing/2014/main" id="{15CB0D26-D840-4CDB-B685-2944792E62C4}"/>
              </a:ext>
            </a:extLst>
          </p:cNvPr>
          <p:cNvCxnSpPr>
            <a:cxnSpLocks/>
            <a:stCxn id="42" idx="0"/>
            <a:endCxn id="24" idx="2"/>
          </p:cNvCxnSpPr>
          <p:nvPr/>
        </p:nvCxnSpPr>
        <p:spPr>
          <a:xfrm rot="16200000" flipV="1">
            <a:off x="3668765" y="1127648"/>
            <a:ext cx="2687937" cy="4696489"/>
          </a:xfrm>
          <a:prstGeom prst="bentConnector3">
            <a:avLst>
              <a:gd name="adj1" fmla="val 26242"/>
            </a:avLst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コネクタ: カギ線 67">
            <a:extLst>
              <a:ext uri="{FF2B5EF4-FFF2-40B4-BE49-F238E27FC236}">
                <a16:creationId xmlns="" xmlns:a16="http://schemas.microsoft.com/office/drawing/2014/main" id="{CAB04B5F-CF06-4BBF-AAF3-79DF3A68A025}"/>
              </a:ext>
            </a:extLst>
          </p:cNvPr>
          <p:cNvCxnSpPr>
            <a:cxnSpLocks/>
            <a:stCxn id="40" idx="2"/>
            <a:endCxn id="44" idx="1"/>
          </p:cNvCxnSpPr>
          <p:nvPr/>
        </p:nvCxnSpPr>
        <p:spPr>
          <a:xfrm rot="16200000" flipH="1">
            <a:off x="5449137" y="3064049"/>
            <a:ext cx="480368" cy="532004"/>
          </a:xfrm>
          <a:prstGeom prst="bentConnector2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="" xmlns:a16="http://schemas.microsoft.com/office/drawing/2014/main" id="{620796FD-E503-4F9F-AA3A-08D0BBB34ADB}"/>
              </a:ext>
            </a:extLst>
          </p:cNvPr>
          <p:cNvCxnSpPr>
            <a:cxnSpLocks/>
            <a:endCxn id="43" idx="0"/>
          </p:cNvCxnSpPr>
          <p:nvPr/>
        </p:nvCxnSpPr>
        <p:spPr>
          <a:xfrm>
            <a:off x="4400062" y="4151086"/>
            <a:ext cx="0" cy="1002604"/>
          </a:xfrm>
          <a:prstGeom prst="line">
            <a:avLst/>
          </a:prstGeom>
          <a:ln w="508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94391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5661248"/>
            <a:ext cx="1086505" cy="1086505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51414" y="1361961"/>
            <a:ext cx="49638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  <a:spcAft>
                <a:spcPts val="1200"/>
              </a:spcAft>
              <a:buClr>
                <a:srgbClr val="0BD0D9"/>
              </a:buClr>
              <a:buSzPct val="95000"/>
            </a:pP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APMP General Assembly and Related Activities 2017 were held in New Delhi, India from 24 November -1 December 2017.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51520" y="557808"/>
            <a:ext cx="8229600" cy="710952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U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Governance Updates</a:t>
            </a:r>
            <a:endParaRPr lang="en-AU" sz="4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530994"/>
            <a:ext cx="3445604" cy="22970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58" y="4293096"/>
            <a:ext cx="3451670" cy="23011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325663" y="2192958"/>
            <a:ext cx="5333306" cy="166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0BD0D9"/>
              </a:buClr>
              <a:buSzPct val="95000"/>
              <a:buFont typeface="Arial" panose="020B0604020202020204" pitchFamily="34" charset="0"/>
              <a:buChar char="•"/>
            </a:pP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Election of 2 Executive Committee members: </a:t>
            </a:r>
          </a:p>
          <a:p>
            <a:pPr marL="914400" lvl="1" indent="-457200">
              <a:spcBef>
                <a:spcPct val="20000"/>
              </a:spcBef>
              <a:buClr>
                <a:srgbClr val="0BD0D9"/>
              </a:buClr>
              <a:buSzPct val="75000"/>
              <a:buFont typeface="Arial" panose="020B0604020202020204" pitchFamily="34" charset="0"/>
              <a:buChar char="•"/>
            </a:pP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 Jan Herrmann, </a:t>
            </a:r>
            <a:r>
              <a:rPr lang="en-A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Australia:</a:t>
            </a: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2017-2020</a:t>
            </a:r>
          </a:p>
          <a:p>
            <a:pPr marL="914400" lvl="1" indent="-457200">
              <a:spcBef>
                <a:spcPct val="20000"/>
              </a:spcBef>
              <a:buClr>
                <a:srgbClr val="0BD0D9"/>
              </a:buClr>
              <a:buSzPct val="75000"/>
              <a:buFont typeface="Arial" panose="020B0604020202020204" pitchFamily="34" charset="0"/>
              <a:buChar char="•"/>
            </a:pP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 Yon-Kyu Park, </a:t>
            </a:r>
            <a:r>
              <a:rPr lang="en-A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Republic of Korea:</a:t>
            </a: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2017-20</a:t>
            </a:r>
          </a:p>
          <a:p>
            <a:pPr marL="914400" lvl="1" indent="-457200">
              <a:spcBef>
                <a:spcPct val="20000"/>
              </a:spcBef>
              <a:buClr>
                <a:srgbClr val="0BD0D9"/>
              </a:buClr>
              <a:buSzPct val="75000"/>
              <a:buFont typeface="Arial" panose="020B0604020202020204" pitchFamily="34" charset="0"/>
              <a:buChar char="•"/>
            </a:pPr>
            <a:endParaRPr lang="en-AU"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spcBef>
                <a:spcPct val="20000"/>
              </a:spcBef>
              <a:buClr>
                <a:srgbClr val="0BD0D9"/>
              </a:buClr>
              <a:buSzPct val="75000"/>
              <a:buFont typeface="Arial" panose="020B0604020202020204" pitchFamily="34" charset="0"/>
              <a:buChar char="•"/>
            </a:pP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New Lead Technical Committee (TC) Chair:</a:t>
            </a:r>
          </a:p>
          <a:p>
            <a:pPr>
              <a:spcBef>
                <a:spcPct val="20000"/>
              </a:spcBef>
              <a:buClr>
                <a:srgbClr val="0BD0D9"/>
              </a:buClr>
              <a:buSzPct val="75000"/>
            </a:pP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 </a:t>
            </a: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 Chu-</a:t>
            </a:r>
            <a:r>
              <a:rPr lang="en-AU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Shik</a:t>
            </a: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Kang, </a:t>
            </a:r>
            <a:r>
              <a:rPr lang="en-A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Republic of Korea,</a:t>
            </a: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2017-20</a:t>
            </a:r>
            <a:endParaRPr lang="en-AU" sz="1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11960" y="4193617"/>
            <a:ext cx="4830921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BD0D9"/>
              </a:buClr>
              <a:buSzPct val="95000"/>
            </a:pP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 new TC Chairs taking office:  </a:t>
            </a:r>
          </a:p>
          <a:p>
            <a:pPr marL="342900" indent="-342900">
              <a:spcBef>
                <a:spcPct val="20000"/>
              </a:spcBef>
              <a:spcAft>
                <a:spcPts val="1200"/>
              </a:spcAft>
              <a:buClr>
                <a:srgbClr val="0BD0D9"/>
              </a:buClr>
              <a:buSzPct val="75000"/>
              <a:buFont typeface="Arial" panose="020B0604020202020204" pitchFamily="34" charset="0"/>
              <a:buChar char="•"/>
            </a:pPr>
            <a:r>
              <a:rPr lang="en-A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Fluid Flow: </a:t>
            </a: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 Takashi Shimada, </a:t>
            </a:r>
            <a:r>
              <a:rPr lang="en-A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Japan</a:t>
            </a:r>
          </a:p>
          <a:p>
            <a:pPr marL="342900" indent="-342900">
              <a:spcBef>
                <a:spcPct val="20000"/>
              </a:spcBef>
              <a:spcAft>
                <a:spcPts val="1200"/>
              </a:spcAft>
              <a:buClr>
                <a:srgbClr val="0BD0D9"/>
              </a:buClr>
              <a:buSzPct val="75000"/>
              <a:buFont typeface="Arial" panose="020B0604020202020204" pitchFamily="34" charset="0"/>
              <a:buChar char="•"/>
            </a:pPr>
            <a:r>
              <a:rPr lang="en-A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Length: </a:t>
            </a: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 </a:t>
            </a:r>
            <a:r>
              <a:rPr lang="en-AU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Jariya</a:t>
            </a: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AU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Buajarern</a:t>
            </a: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A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Thailand</a:t>
            </a:r>
          </a:p>
          <a:p>
            <a:pPr marL="342900" indent="-342900">
              <a:spcBef>
                <a:spcPct val="20000"/>
              </a:spcBef>
              <a:spcAft>
                <a:spcPts val="1200"/>
              </a:spcAft>
              <a:buClr>
                <a:srgbClr val="0BD0D9"/>
              </a:buClr>
              <a:buSzPct val="75000"/>
              <a:buFont typeface="Arial" panose="020B0604020202020204" pitchFamily="34" charset="0"/>
              <a:buChar char="•"/>
            </a:pPr>
            <a:r>
              <a:rPr lang="en-A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Time &amp; Frequency: </a:t>
            </a: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Prof </a:t>
            </a:r>
            <a:r>
              <a:rPr lang="en-AU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Aimin</a:t>
            </a: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Zhang, </a:t>
            </a:r>
            <a:r>
              <a:rPr lang="en-A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China</a:t>
            </a:r>
          </a:p>
        </p:txBody>
      </p:sp>
    </p:spTree>
    <p:extLst>
      <p:ext uri="{BB962C8B-B14F-4D97-AF65-F5344CB8AC3E}">
        <p14:creationId xmlns="" xmlns:p14="http://schemas.microsoft.com/office/powerpoint/2010/main" val="101408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6891302F-615B-49E7-8E4E-3F67B1F68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248" y="21171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kumimoji="1" lang="en-US" altLang="ja-JP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Executive Committees</a:t>
            </a:r>
            <a:endParaRPr kumimoji="1" lang="ja-JP" altLang="en-US" sz="36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1"/>
            <p:extLst/>
          </p:nvPr>
        </p:nvGraphicFramePr>
        <p:xfrm>
          <a:off x="2040860" y="1700808"/>
          <a:ext cx="5082376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53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109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Name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Lab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Economy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Toshiyuki Takatsuji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NMIJ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Japan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Osman </a:t>
                      </a:r>
                      <a:r>
                        <a:rPr kumimoji="1" lang="en-US" altLang="ja-JP" dirty="0" err="1">
                          <a:latin typeface="+mj-lt"/>
                        </a:rPr>
                        <a:t>Zakaria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NMIM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+mj-lt"/>
                        </a:rPr>
                        <a:t>Malaysia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Yu-Ping Lan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CMS, ITRI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Chinese</a:t>
                      </a:r>
                      <a:r>
                        <a:rPr kumimoji="1" lang="en-US" altLang="ja-JP" baseline="0" dirty="0">
                          <a:latin typeface="+mj-lt"/>
                        </a:rPr>
                        <a:t> Taipei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Gao Wei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NIM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China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Jan Herrmann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NMIA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Australia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728718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Yon-</a:t>
                      </a:r>
                      <a:r>
                        <a:rPr kumimoji="1" lang="en-US" altLang="ja-JP" dirty="0" err="1">
                          <a:latin typeface="+mj-lt"/>
                        </a:rPr>
                        <a:t>Kyu</a:t>
                      </a:r>
                      <a:r>
                        <a:rPr kumimoji="1" lang="en-US" altLang="ja-JP" dirty="0">
                          <a:latin typeface="+mj-lt"/>
                        </a:rPr>
                        <a:t> Park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KRISS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+mj-lt"/>
                        </a:rPr>
                        <a:t>Korea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3" name="Picture 4">
            <a:extLst>
              <a:ext uri="{FF2B5EF4-FFF2-40B4-BE49-F238E27FC236}">
                <a16:creationId xmlns="" xmlns:a16="http://schemas.microsoft.com/office/drawing/2014/main" id="{677B0572-FC34-429C-8300-D02FC9774A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5661248"/>
            <a:ext cx="1086505" cy="108650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7049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6891302F-615B-49E7-8E4E-3F67B1F68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248" y="21171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kumimoji="1" lang="en-US" altLang="ja-JP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Technical Committees</a:t>
            </a:r>
            <a:endParaRPr kumimoji="1" lang="ja-JP" altLang="en-US" sz="36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038468453"/>
              </p:ext>
            </p:extLst>
          </p:nvPr>
        </p:nvGraphicFramePr>
        <p:xfrm>
          <a:off x="467248" y="1555993"/>
          <a:ext cx="8229600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130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9053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TC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Name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Lab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Economy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Corr. CC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Lead</a:t>
                      </a:r>
                      <a:r>
                        <a:rPr kumimoji="1" lang="en-US" altLang="ja-JP" baseline="0" dirty="0">
                          <a:latin typeface="+mj-lt"/>
                        </a:rPr>
                        <a:t> TC Chair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Chu-</a:t>
                      </a:r>
                      <a:r>
                        <a:rPr kumimoji="1" lang="en-US" altLang="ja-JP" dirty="0" err="1">
                          <a:latin typeface="+mj-lt"/>
                        </a:rPr>
                        <a:t>Shik</a:t>
                      </a:r>
                      <a:r>
                        <a:rPr kumimoji="1" lang="en-US" altLang="ja-JP" dirty="0">
                          <a:latin typeface="+mj-lt"/>
                        </a:rPr>
                        <a:t> Kang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KRISS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Korea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Corr. CC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TCAUV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Yu Chung Huang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CMS,</a:t>
                      </a:r>
                      <a:r>
                        <a:rPr kumimoji="1" lang="en-US" altLang="ja-JP" baseline="0" dirty="0">
                          <a:latin typeface="+mj-lt"/>
                        </a:rPr>
                        <a:t> ITRI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Chinese Taipei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CCAUV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TCEM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Murray Early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MSL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New Zealand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CCEM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TCFF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Takashi Shimada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NMIJ, AIST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+mj-lt"/>
                        </a:rPr>
                        <a:t>Japan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+mj-lt"/>
                        </a:rPr>
                        <a:t>CCM, WGFF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TCL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err="1">
                          <a:latin typeface="+mj-lt"/>
                        </a:rPr>
                        <a:t>Jariya</a:t>
                      </a:r>
                      <a:r>
                        <a:rPr kumimoji="1" lang="en-US" altLang="ja-JP" dirty="0">
                          <a:latin typeface="+mj-lt"/>
                        </a:rPr>
                        <a:t> </a:t>
                      </a:r>
                      <a:r>
                        <a:rPr kumimoji="1" lang="en-US" altLang="ja-JP" dirty="0" err="1">
                          <a:latin typeface="+mj-lt"/>
                        </a:rPr>
                        <a:t>Buajarern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NIMT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+mj-lt"/>
                        </a:rPr>
                        <a:t>Thailand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+mj-lt"/>
                        </a:rPr>
                        <a:t>CCL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TCM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Shih Mean Lee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NMC, A*Star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+mj-lt"/>
                        </a:rPr>
                        <a:t>Singapore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+mj-lt"/>
                        </a:rPr>
                        <a:t>CCM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TCMM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Victoria Coleman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NMIA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+mj-lt"/>
                        </a:rPr>
                        <a:t>Australia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+mj-lt"/>
                        </a:rPr>
                        <a:t>N/A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TCPR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Tatsuya Zama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NMIJ, AIST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Japan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CCPR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TCQM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Ma </a:t>
                      </a:r>
                      <a:r>
                        <a:rPr kumimoji="1" lang="en-US" altLang="ja-JP" dirty="0" err="1">
                          <a:latin typeface="+mj-lt"/>
                        </a:rPr>
                        <a:t>Liandi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NIM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China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CCQM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TCQS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Isao </a:t>
                      </a:r>
                      <a:r>
                        <a:rPr kumimoji="1" lang="en-US" altLang="ja-JP" dirty="0" err="1">
                          <a:latin typeface="+mj-lt"/>
                        </a:rPr>
                        <a:t>Kishimoto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NMIJ, AIST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+mj-lt"/>
                        </a:rPr>
                        <a:t>Japan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+mj-lt"/>
                        </a:rPr>
                        <a:t>N/A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TCRI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err="1">
                          <a:latin typeface="+mj-lt"/>
                        </a:rPr>
                        <a:t>Jinjie</a:t>
                      </a:r>
                      <a:r>
                        <a:rPr kumimoji="1" lang="en-US" altLang="ja-JP" dirty="0">
                          <a:latin typeface="+mj-lt"/>
                        </a:rPr>
                        <a:t> Wu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NIM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China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CCRI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TCT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Li Wang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NMC,</a:t>
                      </a:r>
                      <a:r>
                        <a:rPr kumimoji="1" lang="en-US" altLang="ja-JP" baseline="0" dirty="0">
                          <a:latin typeface="+mj-lt"/>
                        </a:rPr>
                        <a:t> A*Star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Singapore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CCT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TCTF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err="1">
                          <a:latin typeface="+mj-lt"/>
                        </a:rPr>
                        <a:t>Aimin</a:t>
                      </a:r>
                      <a:r>
                        <a:rPr kumimoji="1" lang="en-US" altLang="ja-JP" dirty="0">
                          <a:latin typeface="+mj-lt"/>
                        </a:rPr>
                        <a:t> Zhang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NIM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China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CCTF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</a:tbl>
          </a:graphicData>
        </a:graphic>
      </p:graphicFrame>
      <p:pic>
        <p:nvPicPr>
          <p:cNvPr id="3" name="Picture 4">
            <a:extLst>
              <a:ext uri="{FF2B5EF4-FFF2-40B4-BE49-F238E27FC236}">
                <a16:creationId xmlns="" xmlns:a16="http://schemas.microsoft.com/office/drawing/2014/main" id="{677B0572-FC34-429C-8300-D02FC9774A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5661248"/>
            <a:ext cx="1086505" cy="108650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4939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5661248"/>
            <a:ext cx="1086505" cy="10865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4962" y="1572816"/>
            <a:ext cx="8348214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en-A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New Full Members in 2017 and 2018:</a:t>
            </a:r>
          </a:p>
          <a:p>
            <a:pPr marL="342900" indent="-342900">
              <a:spcBef>
                <a:spcPct val="20000"/>
              </a:spcBef>
              <a:buClr>
                <a:srgbClr val="0BD0D9"/>
              </a:buClr>
              <a:buSzPct val="95000"/>
              <a:buFont typeface="Arial" panose="020B0604020202020204" pitchFamily="34" charset="0"/>
              <a:buChar char="•"/>
            </a:pPr>
            <a:r>
              <a:rPr lang="en-A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National Nuclear Energy Agency of </a:t>
            </a:r>
            <a:r>
              <a:rPr lang="en-A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Indonesia</a:t>
            </a:r>
          </a:p>
          <a:p>
            <a:pPr marL="342900" indent="-342900">
              <a:spcBef>
                <a:spcPct val="20000"/>
              </a:spcBef>
              <a:buClr>
                <a:srgbClr val="0BD0D9"/>
              </a:buClr>
              <a:buSzPct val="95000"/>
              <a:buFont typeface="Arial" panose="020B0604020202020204" pitchFamily="34" charset="0"/>
              <a:buChar char="•"/>
            </a:pPr>
            <a:r>
              <a:rPr lang="en-A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Public Health Laboratory, </a:t>
            </a:r>
            <a:r>
              <a:rPr lang="en-A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Macao, China</a:t>
            </a:r>
          </a:p>
          <a:p>
            <a:pPr marL="342900" indent="-342900">
              <a:spcBef>
                <a:spcPct val="20000"/>
              </a:spcBef>
              <a:buClr>
                <a:srgbClr val="0BD0D9"/>
              </a:buClr>
              <a:buSzPct val="95000"/>
              <a:buFont typeface="Arial" panose="020B0604020202020204" pitchFamily="34" charset="0"/>
              <a:buChar char="•"/>
            </a:pPr>
            <a:r>
              <a:rPr lang="en-A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Measurement Standards Laboratory, </a:t>
            </a:r>
            <a:r>
              <a:rPr lang="en-A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Brunei Darussalam</a:t>
            </a:r>
            <a:endPara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ct val="20000"/>
              </a:spcBef>
              <a:buClr>
                <a:srgbClr val="0BD0D9"/>
              </a:buClr>
              <a:buSzPct val="95000"/>
            </a:pPr>
            <a:endParaRPr lang="en-AU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en-A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New Associate Members in 2017:</a:t>
            </a:r>
          </a:p>
          <a:p>
            <a:pPr marL="457200" indent="-457200">
              <a:spcBef>
                <a:spcPct val="20000"/>
              </a:spcBef>
              <a:buClr>
                <a:srgbClr val="0BD0D9"/>
              </a:buClr>
              <a:buSzPct val="95000"/>
              <a:buFont typeface="Arial" panose="020B0604020202020204" pitchFamily="34" charset="0"/>
              <a:buChar char="•"/>
            </a:pPr>
            <a:r>
              <a:rPr lang="en-A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National Metrology Center of </a:t>
            </a:r>
            <a:r>
              <a:rPr lang="en-A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Iran</a:t>
            </a:r>
          </a:p>
          <a:p>
            <a:pPr marL="457200" indent="-457200">
              <a:spcBef>
                <a:spcPct val="20000"/>
              </a:spcBef>
              <a:buClr>
                <a:srgbClr val="0BD0D9"/>
              </a:buClr>
              <a:buSzPct val="95000"/>
              <a:buFont typeface="Arial" panose="020B0604020202020204" pitchFamily="34" charset="0"/>
              <a:buChar char="•"/>
            </a:pPr>
            <a:r>
              <a:rPr lang="en-A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Central Organization for Standardization and Quality Control, </a:t>
            </a:r>
            <a:r>
              <a:rPr lang="en-A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Iraq</a:t>
            </a:r>
            <a:endParaRPr lang="en-AU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spcBef>
                <a:spcPct val="20000"/>
              </a:spcBef>
              <a:buClr>
                <a:srgbClr val="0BD0D9"/>
              </a:buClr>
              <a:buSzPct val="95000"/>
              <a:buFont typeface="Arial" panose="020B0604020202020204" pitchFamily="34" charset="0"/>
              <a:buChar char="•"/>
            </a:pPr>
            <a:r>
              <a:rPr lang="en-A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National Physical Laboratory, </a:t>
            </a:r>
            <a:r>
              <a:rPr lang="en-A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UK</a:t>
            </a:r>
            <a:endParaRPr lang="en-AU" sz="2000" b="1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ct val="20000"/>
              </a:spcBef>
              <a:buClr>
                <a:srgbClr val="0BD0D9"/>
              </a:buClr>
              <a:buSzPct val="95000"/>
            </a:pPr>
            <a:endParaRPr lang="en-AU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74848" y="692696"/>
            <a:ext cx="8229600" cy="710952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U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Membership Updates</a:t>
            </a:r>
            <a:endParaRPr lang="en-AU" sz="4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063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2178" y="679698"/>
            <a:ext cx="8229600" cy="492765"/>
          </a:xfrm>
        </p:spPr>
        <p:txBody>
          <a:bodyPr>
            <a:noAutofit/>
          </a:bodyPr>
          <a:lstStyle/>
          <a:p>
            <a:pPr algn="ctr"/>
            <a:r>
              <a:rPr kumimoji="1" lang="en-US" altLang="ja-JP" sz="3600" b="1">
                <a:latin typeface="Tahoma" charset="0"/>
                <a:ea typeface="Tahoma" charset="0"/>
                <a:cs typeface="Tahoma" charset="0"/>
              </a:rPr>
              <a:t>Members of APMP</a:t>
            </a:r>
            <a:endParaRPr kumimoji="1" lang="ja-JP" altLang="en-US" sz="3600" b="1" dirty="0">
              <a:latin typeface="Tahoma" charset="0"/>
              <a:ea typeface="Tahoma" charset="0"/>
              <a:cs typeface="Tahoma" charset="0"/>
            </a:endParaRPr>
          </a:p>
        </p:txBody>
      </p:sp>
      <p:grpSp>
        <p:nvGrpSpPr>
          <p:cNvPr id="238" name="Group 5"/>
          <p:cNvGrpSpPr>
            <a:grpSpLocks/>
          </p:cNvGrpSpPr>
          <p:nvPr/>
        </p:nvGrpSpPr>
        <p:grpSpPr bwMode="auto">
          <a:xfrm>
            <a:off x="1115616" y="1412776"/>
            <a:ext cx="7157192" cy="5287205"/>
            <a:chOff x="807" y="192"/>
            <a:chExt cx="3897" cy="3980"/>
          </a:xfrm>
        </p:grpSpPr>
        <p:sp>
          <p:nvSpPr>
            <p:cNvPr id="239" name="Freeform 6"/>
            <p:cNvSpPr>
              <a:spLocks/>
            </p:cNvSpPr>
            <p:nvPr/>
          </p:nvSpPr>
          <p:spPr bwMode="auto">
            <a:xfrm>
              <a:off x="1305" y="384"/>
              <a:ext cx="1033" cy="439"/>
            </a:xfrm>
            <a:custGeom>
              <a:avLst/>
              <a:gdLst>
                <a:gd name="T0" fmla="*/ 12 w 1033"/>
                <a:gd name="T1" fmla="*/ 438 h 439"/>
                <a:gd name="T2" fmla="*/ 6 w 1033"/>
                <a:gd name="T3" fmla="*/ 411 h 439"/>
                <a:gd name="T4" fmla="*/ 0 w 1033"/>
                <a:gd name="T5" fmla="*/ 384 h 439"/>
                <a:gd name="T6" fmla="*/ 24 w 1033"/>
                <a:gd name="T7" fmla="*/ 366 h 439"/>
                <a:gd name="T8" fmla="*/ 51 w 1033"/>
                <a:gd name="T9" fmla="*/ 360 h 439"/>
                <a:gd name="T10" fmla="*/ 78 w 1033"/>
                <a:gd name="T11" fmla="*/ 357 h 439"/>
                <a:gd name="T12" fmla="*/ 110 w 1033"/>
                <a:gd name="T13" fmla="*/ 345 h 439"/>
                <a:gd name="T14" fmla="*/ 137 w 1033"/>
                <a:gd name="T15" fmla="*/ 333 h 439"/>
                <a:gd name="T16" fmla="*/ 167 w 1033"/>
                <a:gd name="T17" fmla="*/ 324 h 439"/>
                <a:gd name="T18" fmla="*/ 188 w 1033"/>
                <a:gd name="T19" fmla="*/ 297 h 439"/>
                <a:gd name="T20" fmla="*/ 194 w 1033"/>
                <a:gd name="T21" fmla="*/ 270 h 439"/>
                <a:gd name="T22" fmla="*/ 185 w 1033"/>
                <a:gd name="T23" fmla="*/ 243 h 439"/>
                <a:gd name="T24" fmla="*/ 182 w 1033"/>
                <a:gd name="T25" fmla="*/ 216 h 439"/>
                <a:gd name="T26" fmla="*/ 182 w 1033"/>
                <a:gd name="T27" fmla="*/ 189 h 439"/>
                <a:gd name="T28" fmla="*/ 194 w 1033"/>
                <a:gd name="T29" fmla="*/ 180 h 439"/>
                <a:gd name="T30" fmla="*/ 221 w 1033"/>
                <a:gd name="T31" fmla="*/ 177 h 439"/>
                <a:gd name="T32" fmla="*/ 245 w 1033"/>
                <a:gd name="T33" fmla="*/ 159 h 439"/>
                <a:gd name="T34" fmla="*/ 239 w 1033"/>
                <a:gd name="T35" fmla="*/ 132 h 439"/>
                <a:gd name="T36" fmla="*/ 245 w 1033"/>
                <a:gd name="T37" fmla="*/ 108 h 439"/>
                <a:gd name="T38" fmla="*/ 265 w 1033"/>
                <a:gd name="T39" fmla="*/ 96 h 439"/>
                <a:gd name="T40" fmla="*/ 292 w 1033"/>
                <a:gd name="T41" fmla="*/ 99 h 439"/>
                <a:gd name="T42" fmla="*/ 316 w 1033"/>
                <a:gd name="T43" fmla="*/ 90 h 439"/>
                <a:gd name="T44" fmla="*/ 316 w 1033"/>
                <a:gd name="T45" fmla="*/ 63 h 439"/>
                <a:gd name="T46" fmla="*/ 328 w 1033"/>
                <a:gd name="T47" fmla="*/ 36 h 439"/>
                <a:gd name="T48" fmla="*/ 352 w 1033"/>
                <a:gd name="T49" fmla="*/ 15 h 439"/>
                <a:gd name="T50" fmla="*/ 379 w 1033"/>
                <a:gd name="T51" fmla="*/ 0 h 439"/>
                <a:gd name="T52" fmla="*/ 400 w 1033"/>
                <a:gd name="T53" fmla="*/ 9 h 439"/>
                <a:gd name="T54" fmla="*/ 415 w 1033"/>
                <a:gd name="T55" fmla="*/ 36 h 439"/>
                <a:gd name="T56" fmla="*/ 444 w 1033"/>
                <a:gd name="T57" fmla="*/ 42 h 439"/>
                <a:gd name="T58" fmla="*/ 471 w 1033"/>
                <a:gd name="T59" fmla="*/ 60 h 439"/>
                <a:gd name="T60" fmla="*/ 495 w 1033"/>
                <a:gd name="T61" fmla="*/ 87 h 439"/>
                <a:gd name="T62" fmla="*/ 498 w 1033"/>
                <a:gd name="T63" fmla="*/ 114 h 439"/>
                <a:gd name="T64" fmla="*/ 498 w 1033"/>
                <a:gd name="T65" fmla="*/ 141 h 439"/>
                <a:gd name="T66" fmla="*/ 522 w 1033"/>
                <a:gd name="T67" fmla="*/ 162 h 439"/>
                <a:gd name="T68" fmla="*/ 552 w 1033"/>
                <a:gd name="T69" fmla="*/ 168 h 439"/>
                <a:gd name="T70" fmla="*/ 585 w 1033"/>
                <a:gd name="T71" fmla="*/ 177 h 439"/>
                <a:gd name="T72" fmla="*/ 611 w 1033"/>
                <a:gd name="T73" fmla="*/ 189 h 439"/>
                <a:gd name="T74" fmla="*/ 641 w 1033"/>
                <a:gd name="T75" fmla="*/ 204 h 439"/>
                <a:gd name="T76" fmla="*/ 665 w 1033"/>
                <a:gd name="T77" fmla="*/ 225 h 439"/>
                <a:gd name="T78" fmla="*/ 683 w 1033"/>
                <a:gd name="T79" fmla="*/ 252 h 439"/>
                <a:gd name="T80" fmla="*/ 719 w 1033"/>
                <a:gd name="T81" fmla="*/ 273 h 439"/>
                <a:gd name="T82" fmla="*/ 749 w 1033"/>
                <a:gd name="T83" fmla="*/ 279 h 439"/>
                <a:gd name="T84" fmla="*/ 778 w 1033"/>
                <a:gd name="T85" fmla="*/ 282 h 439"/>
                <a:gd name="T86" fmla="*/ 805 w 1033"/>
                <a:gd name="T87" fmla="*/ 282 h 439"/>
                <a:gd name="T88" fmla="*/ 838 w 1033"/>
                <a:gd name="T89" fmla="*/ 282 h 439"/>
                <a:gd name="T90" fmla="*/ 868 w 1033"/>
                <a:gd name="T91" fmla="*/ 282 h 439"/>
                <a:gd name="T92" fmla="*/ 895 w 1033"/>
                <a:gd name="T93" fmla="*/ 297 h 439"/>
                <a:gd name="T94" fmla="*/ 922 w 1033"/>
                <a:gd name="T95" fmla="*/ 309 h 439"/>
                <a:gd name="T96" fmla="*/ 960 w 1033"/>
                <a:gd name="T97" fmla="*/ 324 h 439"/>
                <a:gd name="T98" fmla="*/ 1032 w 1033"/>
                <a:gd name="T99" fmla="*/ 321 h 439"/>
                <a:gd name="T100" fmla="*/ 972 w 1033"/>
                <a:gd name="T101" fmla="*/ 327 h 43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033"/>
                <a:gd name="T154" fmla="*/ 0 h 439"/>
                <a:gd name="T155" fmla="*/ 1033 w 1033"/>
                <a:gd name="T156" fmla="*/ 439 h 43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033" h="439">
                  <a:moveTo>
                    <a:pt x="36" y="429"/>
                  </a:moveTo>
                  <a:lnTo>
                    <a:pt x="21" y="438"/>
                  </a:lnTo>
                  <a:lnTo>
                    <a:pt x="12" y="438"/>
                  </a:lnTo>
                  <a:lnTo>
                    <a:pt x="12" y="429"/>
                  </a:lnTo>
                  <a:lnTo>
                    <a:pt x="12" y="420"/>
                  </a:lnTo>
                  <a:lnTo>
                    <a:pt x="6" y="411"/>
                  </a:lnTo>
                  <a:lnTo>
                    <a:pt x="0" y="402"/>
                  </a:lnTo>
                  <a:lnTo>
                    <a:pt x="0" y="393"/>
                  </a:lnTo>
                  <a:lnTo>
                    <a:pt x="0" y="384"/>
                  </a:lnTo>
                  <a:lnTo>
                    <a:pt x="6" y="375"/>
                  </a:lnTo>
                  <a:lnTo>
                    <a:pt x="15" y="369"/>
                  </a:lnTo>
                  <a:lnTo>
                    <a:pt x="24" y="366"/>
                  </a:lnTo>
                  <a:lnTo>
                    <a:pt x="33" y="366"/>
                  </a:lnTo>
                  <a:lnTo>
                    <a:pt x="42" y="363"/>
                  </a:lnTo>
                  <a:lnTo>
                    <a:pt x="51" y="360"/>
                  </a:lnTo>
                  <a:lnTo>
                    <a:pt x="60" y="360"/>
                  </a:lnTo>
                  <a:lnTo>
                    <a:pt x="69" y="357"/>
                  </a:lnTo>
                  <a:lnTo>
                    <a:pt x="78" y="357"/>
                  </a:lnTo>
                  <a:lnTo>
                    <a:pt x="86" y="357"/>
                  </a:lnTo>
                  <a:lnTo>
                    <a:pt x="98" y="351"/>
                  </a:lnTo>
                  <a:lnTo>
                    <a:pt x="110" y="345"/>
                  </a:lnTo>
                  <a:lnTo>
                    <a:pt x="119" y="339"/>
                  </a:lnTo>
                  <a:lnTo>
                    <a:pt x="128" y="336"/>
                  </a:lnTo>
                  <a:lnTo>
                    <a:pt x="137" y="333"/>
                  </a:lnTo>
                  <a:lnTo>
                    <a:pt x="146" y="333"/>
                  </a:lnTo>
                  <a:lnTo>
                    <a:pt x="158" y="330"/>
                  </a:lnTo>
                  <a:lnTo>
                    <a:pt x="167" y="324"/>
                  </a:lnTo>
                  <a:lnTo>
                    <a:pt x="179" y="315"/>
                  </a:lnTo>
                  <a:lnTo>
                    <a:pt x="188" y="306"/>
                  </a:lnTo>
                  <a:lnTo>
                    <a:pt x="188" y="297"/>
                  </a:lnTo>
                  <a:lnTo>
                    <a:pt x="194" y="288"/>
                  </a:lnTo>
                  <a:lnTo>
                    <a:pt x="194" y="279"/>
                  </a:lnTo>
                  <a:lnTo>
                    <a:pt x="194" y="270"/>
                  </a:lnTo>
                  <a:lnTo>
                    <a:pt x="191" y="261"/>
                  </a:lnTo>
                  <a:lnTo>
                    <a:pt x="188" y="252"/>
                  </a:lnTo>
                  <a:lnTo>
                    <a:pt x="185" y="243"/>
                  </a:lnTo>
                  <a:lnTo>
                    <a:pt x="182" y="234"/>
                  </a:lnTo>
                  <a:lnTo>
                    <a:pt x="182" y="225"/>
                  </a:lnTo>
                  <a:lnTo>
                    <a:pt x="182" y="216"/>
                  </a:lnTo>
                  <a:lnTo>
                    <a:pt x="182" y="207"/>
                  </a:lnTo>
                  <a:lnTo>
                    <a:pt x="182" y="198"/>
                  </a:lnTo>
                  <a:lnTo>
                    <a:pt x="182" y="189"/>
                  </a:lnTo>
                  <a:lnTo>
                    <a:pt x="176" y="180"/>
                  </a:lnTo>
                  <a:lnTo>
                    <a:pt x="185" y="180"/>
                  </a:lnTo>
                  <a:lnTo>
                    <a:pt x="194" y="180"/>
                  </a:lnTo>
                  <a:lnTo>
                    <a:pt x="203" y="180"/>
                  </a:lnTo>
                  <a:lnTo>
                    <a:pt x="212" y="177"/>
                  </a:lnTo>
                  <a:lnTo>
                    <a:pt x="221" y="177"/>
                  </a:lnTo>
                  <a:lnTo>
                    <a:pt x="230" y="174"/>
                  </a:lnTo>
                  <a:lnTo>
                    <a:pt x="239" y="168"/>
                  </a:lnTo>
                  <a:lnTo>
                    <a:pt x="245" y="159"/>
                  </a:lnTo>
                  <a:lnTo>
                    <a:pt x="245" y="150"/>
                  </a:lnTo>
                  <a:lnTo>
                    <a:pt x="245" y="141"/>
                  </a:lnTo>
                  <a:lnTo>
                    <a:pt x="239" y="132"/>
                  </a:lnTo>
                  <a:lnTo>
                    <a:pt x="236" y="123"/>
                  </a:lnTo>
                  <a:lnTo>
                    <a:pt x="245" y="117"/>
                  </a:lnTo>
                  <a:lnTo>
                    <a:pt x="245" y="108"/>
                  </a:lnTo>
                  <a:lnTo>
                    <a:pt x="254" y="108"/>
                  </a:lnTo>
                  <a:lnTo>
                    <a:pt x="257" y="99"/>
                  </a:lnTo>
                  <a:lnTo>
                    <a:pt x="265" y="96"/>
                  </a:lnTo>
                  <a:lnTo>
                    <a:pt x="274" y="93"/>
                  </a:lnTo>
                  <a:lnTo>
                    <a:pt x="283" y="96"/>
                  </a:lnTo>
                  <a:lnTo>
                    <a:pt x="292" y="99"/>
                  </a:lnTo>
                  <a:lnTo>
                    <a:pt x="301" y="99"/>
                  </a:lnTo>
                  <a:lnTo>
                    <a:pt x="310" y="99"/>
                  </a:lnTo>
                  <a:lnTo>
                    <a:pt x="316" y="90"/>
                  </a:lnTo>
                  <a:lnTo>
                    <a:pt x="316" y="81"/>
                  </a:lnTo>
                  <a:lnTo>
                    <a:pt x="316" y="72"/>
                  </a:lnTo>
                  <a:lnTo>
                    <a:pt x="316" y="63"/>
                  </a:lnTo>
                  <a:lnTo>
                    <a:pt x="322" y="54"/>
                  </a:lnTo>
                  <a:lnTo>
                    <a:pt x="325" y="45"/>
                  </a:lnTo>
                  <a:lnTo>
                    <a:pt x="328" y="36"/>
                  </a:lnTo>
                  <a:lnTo>
                    <a:pt x="337" y="30"/>
                  </a:lnTo>
                  <a:lnTo>
                    <a:pt x="343" y="21"/>
                  </a:lnTo>
                  <a:lnTo>
                    <a:pt x="352" y="15"/>
                  </a:lnTo>
                  <a:lnTo>
                    <a:pt x="361" y="9"/>
                  </a:lnTo>
                  <a:lnTo>
                    <a:pt x="370" y="0"/>
                  </a:lnTo>
                  <a:lnTo>
                    <a:pt x="379" y="0"/>
                  </a:lnTo>
                  <a:lnTo>
                    <a:pt x="388" y="0"/>
                  </a:lnTo>
                  <a:lnTo>
                    <a:pt x="397" y="0"/>
                  </a:lnTo>
                  <a:lnTo>
                    <a:pt x="400" y="9"/>
                  </a:lnTo>
                  <a:lnTo>
                    <a:pt x="400" y="18"/>
                  </a:lnTo>
                  <a:lnTo>
                    <a:pt x="409" y="27"/>
                  </a:lnTo>
                  <a:lnTo>
                    <a:pt x="415" y="36"/>
                  </a:lnTo>
                  <a:lnTo>
                    <a:pt x="427" y="39"/>
                  </a:lnTo>
                  <a:lnTo>
                    <a:pt x="435" y="42"/>
                  </a:lnTo>
                  <a:lnTo>
                    <a:pt x="444" y="42"/>
                  </a:lnTo>
                  <a:lnTo>
                    <a:pt x="459" y="48"/>
                  </a:lnTo>
                  <a:lnTo>
                    <a:pt x="468" y="51"/>
                  </a:lnTo>
                  <a:lnTo>
                    <a:pt x="471" y="60"/>
                  </a:lnTo>
                  <a:lnTo>
                    <a:pt x="480" y="69"/>
                  </a:lnTo>
                  <a:lnTo>
                    <a:pt x="492" y="78"/>
                  </a:lnTo>
                  <a:lnTo>
                    <a:pt x="495" y="87"/>
                  </a:lnTo>
                  <a:lnTo>
                    <a:pt x="495" y="96"/>
                  </a:lnTo>
                  <a:lnTo>
                    <a:pt x="498" y="105"/>
                  </a:lnTo>
                  <a:lnTo>
                    <a:pt x="498" y="114"/>
                  </a:lnTo>
                  <a:lnTo>
                    <a:pt x="498" y="123"/>
                  </a:lnTo>
                  <a:lnTo>
                    <a:pt x="498" y="132"/>
                  </a:lnTo>
                  <a:lnTo>
                    <a:pt x="498" y="141"/>
                  </a:lnTo>
                  <a:lnTo>
                    <a:pt x="504" y="153"/>
                  </a:lnTo>
                  <a:lnTo>
                    <a:pt x="513" y="159"/>
                  </a:lnTo>
                  <a:lnTo>
                    <a:pt x="522" y="162"/>
                  </a:lnTo>
                  <a:lnTo>
                    <a:pt x="531" y="165"/>
                  </a:lnTo>
                  <a:lnTo>
                    <a:pt x="540" y="168"/>
                  </a:lnTo>
                  <a:lnTo>
                    <a:pt x="552" y="168"/>
                  </a:lnTo>
                  <a:lnTo>
                    <a:pt x="564" y="168"/>
                  </a:lnTo>
                  <a:lnTo>
                    <a:pt x="573" y="171"/>
                  </a:lnTo>
                  <a:lnTo>
                    <a:pt x="585" y="177"/>
                  </a:lnTo>
                  <a:lnTo>
                    <a:pt x="594" y="183"/>
                  </a:lnTo>
                  <a:lnTo>
                    <a:pt x="603" y="183"/>
                  </a:lnTo>
                  <a:lnTo>
                    <a:pt x="611" y="189"/>
                  </a:lnTo>
                  <a:lnTo>
                    <a:pt x="620" y="192"/>
                  </a:lnTo>
                  <a:lnTo>
                    <a:pt x="635" y="195"/>
                  </a:lnTo>
                  <a:lnTo>
                    <a:pt x="641" y="204"/>
                  </a:lnTo>
                  <a:lnTo>
                    <a:pt x="650" y="207"/>
                  </a:lnTo>
                  <a:lnTo>
                    <a:pt x="656" y="216"/>
                  </a:lnTo>
                  <a:lnTo>
                    <a:pt x="665" y="225"/>
                  </a:lnTo>
                  <a:lnTo>
                    <a:pt x="671" y="234"/>
                  </a:lnTo>
                  <a:lnTo>
                    <a:pt x="674" y="243"/>
                  </a:lnTo>
                  <a:lnTo>
                    <a:pt x="683" y="252"/>
                  </a:lnTo>
                  <a:lnTo>
                    <a:pt x="692" y="261"/>
                  </a:lnTo>
                  <a:lnTo>
                    <a:pt x="707" y="267"/>
                  </a:lnTo>
                  <a:lnTo>
                    <a:pt x="719" y="273"/>
                  </a:lnTo>
                  <a:lnTo>
                    <a:pt x="731" y="276"/>
                  </a:lnTo>
                  <a:lnTo>
                    <a:pt x="740" y="279"/>
                  </a:lnTo>
                  <a:lnTo>
                    <a:pt x="749" y="279"/>
                  </a:lnTo>
                  <a:lnTo>
                    <a:pt x="758" y="279"/>
                  </a:lnTo>
                  <a:lnTo>
                    <a:pt x="770" y="282"/>
                  </a:lnTo>
                  <a:lnTo>
                    <a:pt x="778" y="282"/>
                  </a:lnTo>
                  <a:lnTo>
                    <a:pt x="787" y="282"/>
                  </a:lnTo>
                  <a:lnTo>
                    <a:pt x="796" y="282"/>
                  </a:lnTo>
                  <a:lnTo>
                    <a:pt x="805" y="282"/>
                  </a:lnTo>
                  <a:lnTo>
                    <a:pt x="814" y="282"/>
                  </a:lnTo>
                  <a:lnTo>
                    <a:pt x="826" y="282"/>
                  </a:lnTo>
                  <a:lnTo>
                    <a:pt x="838" y="282"/>
                  </a:lnTo>
                  <a:lnTo>
                    <a:pt x="850" y="282"/>
                  </a:lnTo>
                  <a:lnTo>
                    <a:pt x="859" y="282"/>
                  </a:lnTo>
                  <a:lnTo>
                    <a:pt x="868" y="282"/>
                  </a:lnTo>
                  <a:lnTo>
                    <a:pt x="877" y="282"/>
                  </a:lnTo>
                  <a:lnTo>
                    <a:pt x="886" y="288"/>
                  </a:lnTo>
                  <a:lnTo>
                    <a:pt x="895" y="297"/>
                  </a:lnTo>
                  <a:lnTo>
                    <a:pt x="904" y="303"/>
                  </a:lnTo>
                  <a:lnTo>
                    <a:pt x="913" y="303"/>
                  </a:lnTo>
                  <a:lnTo>
                    <a:pt x="922" y="309"/>
                  </a:lnTo>
                  <a:lnTo>
                    <a:pt x="934" y="315"/>
                  </a:lnTo>
                  <a:lnTo>
                    <a:pt x="946" y="318"/>
                  </a:lnTo>
                  <a:lnTo>
                    <a:pt x="960" y="324"/>
                  </a:lnTo>
                  <a:lnTo>
                    <a:pt x="984" y="327"/>
                  </a:lnTo>
                  <a:lnTo>
                    <a:pt x="1023" y="321"/>
                  </a:lnTo>
                  <a:lnTo>
                    <a:pt x="1032" y="321"/>
                  </a:lnTo>
                  <a:lnTo>
                    <a:pt x="1023" y="321"/>
                  </a:lnTo>
                  <a:lnTo>
                    <a:pt x="984" y="327"/>
                  </a:lnTo>
                  <a:lnTo>
                    <a:pt x="972" y="327"/>
                  </a:lnTo>
                  <a:lnTo>
                    <a:pt x="963" y="33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40" name="Freeform 7"/>
            <p:cNvSpPr>
              <a:spLocks/>
            </p:cNvSpPr>
            <p:nvPr/>
          </p:nvSpPr>
          <p:spPr bwMode="auto">
            <a:xfrm>
              <a:off x="2277" y="192"/>
              <a:ext cx="983" cy="526"/>
            </a:xfrm>
            <a:custGeom>
              <a:avLst/>
              <a:gdLst>
                <a:gd name="T0" fmla="*/ 18 w 983"/>
                <a:gd name="T1" fmla="*/ 498 h 526"/>
                <a:gd name="T2" fmla="*/ 57 w 983"/>
                <a:gd name="T3" fmla="*/ 474 h 526"/>
                <a:gd name="T4" fmla="*/ 96 w 983"/>
                <a:gd name="T5" fmla="*/ 474 h 526"/>
                <a:gd name="T6" fmla="*/ 137 w 983"/>
                <a:gd name="T7" fmla="*/ 465 h 526"/>
                <a:gd name="T8" fmla="*/ 173 w 983"/>
                <a:gd name="T9" fmla="*/ 441 h 526"/>
                <a:gd name="T10" fmla="*/ 194 w 983"/>
                <a:gd name="T11" fmla="*/ 408 h 526"/>
                <a:gd name="T12" fmla="*/ 176 w 983"/>
                <a:gd name="T13" fmla="*/ 375 h 526"/>
                <a:gd name="T14" fmla="*/ 203 w 983"/>
                <a:gd name="T15" fmla="*/ 366 h 526"/>
                <a:gd name="T16" fmla="*/ 248 w 983"/>
                <a:gd name="T17" fmla="*/ 381 h 526"/>
                <a:gd name="T18" fmla="*/ 266 w 983"/>
                <a:gd name="T19" fmla="*/ 372 h 526"/>
                <a:gd name="T20" fmla="*/ 284 w 983"/>
                <a:gd name="T21" fmla="*/ 342 h 526"/>
                <a:gd name="T22" fmla="*/ 316 w 983"/>
                <a:gd name="T23" fmla="*/ 318 h 526"/>
                <a:gd name="T24" fmla="*/ 355 w 983"/>
                <a:gd name="T25" fmla="*/ 306 h 526"/>
                <a:gd name="T26" fmla="*/ 394 w 983"/>
                <a:gd name="T27" fmla="*/ 300 h 526"/>
                <a:gd name="T28" fmla="*/ 388 w 983"/>
                <a:gd name="T29" fmla="*/ 264 h 526"/>
                <a:gd name="T30" fmla="*/ 346 w 983"/>
                <a:gd name="T31" fmla="*/ 243 h 526"/>
                <a:gd name="T32" fmla="*/ 310 w 983"/>
                <a:gd name="T33" fmla="*/ 249 h 526"/>
                <a:gd name="T34" fmla="*/ 269 w 983"/>
                <a:gd name="T35" fmla="*/ 237 h 526"/>
                <a:gd name="T36" fmla="*/ 266 w 983"/>
                <a:gd name="T37" fmla="*/ 201 h 526"/>
                <a:gd name="T38" fmla="*/ 278 w 983"/>
                <a:gd name="T39" fmla="*/ 165 h 526"/>
                <a:gd name="T40" fmla="*/ 310 w 983"/>
                <a:gd name="T41" fmla="*/ 150 h 526"/>
                <a:gd name="T42" fmla="*/ 346 w 983"/>
                <a:gd name="T43" fmla="*/ 135 h 526"/>
                <a:gd name="T44" fmla="*/ 358 w 983"/>
                <a:gd name="T45" fmla="*/ 99 h 526"/>
                <a:gd name="T46" fmla="*/ 373 w 983"/>
                <a:gd name="T47" fmla="*/ 57 h 526"/>
                <a:gd name="T48" fmla="*/ 367 w 983"/>
                <a:gd name="T49" fmla="*/ 30 h 526"/>
                <a:gd name="T50" fmla="*/ 370 w 983"/>
                <a:gd name="T51" fmla="*/ 6 h 526"/>
                <a:gd name="T52" fmla="*/ 415 w 983"/>
                <a:gd name="T53" fmla="*/ 0 h 526"/>
                <a:gd name="T54" fmla="*/ 457 w 983"/>
                <a:gd name="T55" fmla="*/ 0 h 526"/>
                <a:gd name="T56" fmla="*/ 495 w 983"/>
                <a:gd name="T57" fmla="*/ 15 h 526"/>
                <a:gd name="T58" fmla="*/ 528 w 983"/>
                <a:gd name="T59" fmla="*/ 30 h 526"/>
                <a:gd name="T60" fmla="*/ 549 w 983"/>
                <a:gd name="T61" fmla="*/ 69 h 526"/>
                <a:gd name="T62" fmla="*/ 564 w 983"/>
                <a:gd name="T63" fmla="*/ 105 h 526"/>
                <a:gd name="T64" fmla="*/ 600 w 983"/>
                <a:gd name="T65" fmla="*/ 135 h 526"/>
                <a:gd name="T66" fmla="*/ 636 w 983"/>
                <a:gd name="T67" fmla="*/ 168 h 526"/>
                <a:gd name="T68" fmla="*/ 675 w 983"/>
                <a:gd name="T69" fmla="*/ 177 h 526"/>
                <a:gd name="T70" fmla="*/ 704 w 983"/>
                <a:gd name="T71" fmla="*/ 201 h 526"/>
                <a:gd name="T72" fmla="*/ 746 w 983"/>
                <a:gd name="T73" fmla="*/ 240 h 526"/>
                <a:gd name="T74" fmla="*/ 788 w 983"/>
                <a:gd name="T75" fmla="*/ 246 h 526"/>
                <a:gd name="T76" fmla="*/ 821 w 983"/>
                <a:gd name="T77" fmla="*/ 222 h 526"/>
                <a:gd name="T78" fmla="*/ 848 w 983"/>
                <a:gd name="T79" fmla="*/ 234 h 526"/>
                <a:gd name="T80" fmla="*/ 851 w 983"/>
                <a:gd name="T81" fmla="*/ 276 h 526"/>
                <a:gd name="T82" fmla="*/ 845 w 983"/>
                <a:gd name="T83" fmla="*/ 318 h 526"/>
                <a:gd name="T84" fmla="*/ 833 w 983"/>
                <a:gd name="T85" fmla="*/ 354 h 526"/>
                <a:gd name="T86" fmla="*/ 803 w 983"/>
                <a:gd name="T87" fmla="*/ 366 h 526"/>
                <a:gd name="T88" fmla="*/ 776 w 983"/>
                <a:gd name="T89" fmla="*/ 372 h 526"/>
                <a:gd name="T90" fmla="*/ 779 w 983"/>
                <a:gd name="T91" fmla="*/ 414 h 526"/>
                <a:gd name="T92" fmla="*/ 794 w 983"/>
                <a:gd name="T93" fmla="*/ 447 h 526"/>
                <a:gd name="T94" fmla="*/ 833 w 983"/>
                <a:gd name="T95" fmla="*/ 447 h 526"/>
                <a:gd name="T96" fmla="*/ 878 w 983"/>
                <a:gd name="T97" fmla="*/ 435 h 526"/>
                <a:gd name="T98" fmla="*/ 898 w 983"/>
                <a:gd name="T99" fmla="*/ 402 h 526"/>
                <a:gd name="T100" fmla="*/ 925 w 983"/>
                <a:gd name="T101" fmla="*/ 366 h 526"/>
                <a:gd name="T102" fmla="*/ 937 w 983"/>
                <a:gd name="T103" fmla="*/ 330 h 526"/>
                <a:gd name="T104" fmla="*/ 967 w 983"/>
                <a:gd name="T105" fmla="*/ 303 h 526"/>
                <a:gd name="T106" fmla="*/ 982 w 983"/>
                <a:gd name="T107" fmla="*/ 270 h 52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83"/>
                <a:gd name="T163" fmla="*/ 0 h 526"/>
                <a:gd name="T164" fmla="*/ 983 w 983"/>
                <a:gd name="T165" fmla="*/ 526 h 52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83" h="526">
                  <a:moveTo>
                    <a:pt x="18" y="525"/>
                  </a:moveTo>
                  <a:lnTo>
                    <a:pt x="0" y="507"/>
                  </a:lnTo>
                  <a:lnTo>
                    <a:pt x="9" y="501"/>
                  </a:lnTo>
                  <a:lnTo>
                    <a:pt x="18" y="498"/>
                  </a:lnTo>
                  <a:lnTo>
                    <a:pt x="27" y="489"/>
                  </a:lnTo>
                  <a:lnTo>
                    <a:pt x="39" y="483"/>
                  </a:lnTo>
                  <a:lnTo>
                    <a:pt x="48" y="477"/>
                  </a:lnTo>
                  <a:lnTo>
                    <a:pt x="57" y="474"/>
                  </a:lnTo>
                  <a:lnTo>
                    <a:pt x="66" y="474"/>
                  </a:lnTo>
                  <a:lnTo>
                    <a:pt x="75" y="474"/>
                  </a:lnTo>
                  <a:lnTo>
                    <a:pt x="84" y="474"/>
                  </a:lnTo>
                  <a:lnTo>
                    <a:pt x="96" y="474"/>
                  </a:lnTo>
                  <a:lnTo>
                    <a:pt x="107" y="474"/>
                  </a:lnTo>
                  <a:lnTo>
                    <a:pt x="116" y="471"/>
                  </a:lnTo>
                  <a:lnTo>
                    <a:pt x="128" y="468"/>
                  </a:lnTo>
                  <a:lnTo>
                    <a:pt x="137" y="465"/>
                  </a:lnTo>
                  <a:lnTo>
                    <a:pt x="146" y="462"/>
                  </a:lnTo>
                  <a:lnTo>
                    <a:pt x="155" y="459"/>
                  </a:lnTo>
                  <a:lnTo>
                    <a:pt x="167" y="450"/>
                  </a:lnTo>
                  <a:lnTo>
                    <a:pt x="173" y="441"/>
                  </a:lnTo>
                  <a:lnTo>
                    <a:pt x="182" y="438"/>
                  </a:lnTo>
                  <a:lnTo>
                    <a:pt x="191" y="429"/>
                  </a:lnTo>
                  <a:lnTo>
                    <a:pt x="194" y="420"/>
                  </a:lnTo>
                  <a:lnTo>
                    <a:pt x="194" y="408"/>
                  </a:lnTo>
                  <a:lnTo>
                    <a:pt x="185" y="402"/>
                  </a:lnTo>
                  <a:lnTo>
                    <a:pt x="179" y="393"/>
                  </a:lnTo>
                  <a:lnTo>
                    <a:pt x="176" y="384"/>
                  </a:lnTo>
                  <a:lnTo>
                    <a:pt x="176" y="375"/>
                  </a:lnTo>
                  <a:lnTo>
                    <a:pt x="176" y="366"/>
                  </a:lnTo>
                  <a:lnTo>
                    <a:pt x="185" y="366"/>
                  </a:lnTo>
                  <a:lnTo>
                    <a:pt x="194" y="366"/>
                  </a:lnTo>
                  <a:lnTo>
                    <a:pt x="203" y="366"/>
                  </a:lnTo>
                  <a:lnTo>
                    <a:pt x="212" y="366"/>
                  </a:lnTo>
                  <a:lnTo>
                    <a:pt x="224" y="372"/>
                  </a:lnTo>
                  <a:lnTo>
                    <a:pt x="236" y="375"/>
                  </a:lnTo>
                  <a:lnTo>
                    <a:pt x="248" y="381"/>
                  </a:lnTo>
                  <a:lnTo>
                    <a:pt x="257" y="381"/>
                  </a:lnTo>
                  <a:lnTo>
                    <a:pt x="266" y="378"/>
                  </a:lnTo>
                  <a:lnTo>
                    <a:pt x="275" y="372"/>
                  </a:lnTo>
                  <a:lnTo>
                    <a:pt x="266" y="372"/>
                  </a:lnTo>
                  <a:lnTo>
                    <a:pt x="263" y="363"/>
                  </a:lnTo>
                  <a:lnTo>
                    <a:pt x="266" y="354"/>
                  </a:lnTo>
                  <a:lnTo>
                    <a:pt x="275" y="345"/>
                  </a:lnTo>
                  <a:lnTo>
                    <a:pt x="284" y="342"/>
                  </a:lnTo>
                  <a:lnTo>
                    <a:pt x="293" y="339"/>
                  </a:lnTo>
                  <a:lnTo>
                    <a:pt x="301" y="336"/>
                  </a:lnTo>
                  <a:lnTo>
                    <a:pt x="310" y="327"/>
                  </a:lnTo>
                  <a:lnTo>
                    <a:pt x="316" y="318"/>
                  </a:lnTo>
                  <a:lnTo>
                    <a:pt x="325" y="315"/>
                  </a:lnTo>
                  <a:lnTo>
                    <a:pt x="334" y="312"/>
                  </a:lnTo>
                  <a:lnTo>
                    <a:pt x="346" y="309"/>
                  </a:lnTo>
                  <a:lnTo>
                    <a:pt x="355" y="306"/>
                  </a:lnTo>
                  <a:lnTo>
                    <a:pt x="364" y="306"/>
                  </a:lnTo>
                  <a:lnTo>
                    <a:pt x="373" y="303"/>
                  </a:lnTo>
                  <a:lnTo>
                    <a:pt x="385" y="303"/>
                  </a:lnTo>
                  <a:lnTo>
                    <a:pt x="394" y="300"/>
                  </a:lnTo>
                  <a:lnTo>
                    <a:pt x="394" y="291"/>
                  </a:lnTo>
                  <a:lnTo>
                    <a:pt x="394" y="282"/>
                  </a:lnTo>
                  <a:lnTo>
                    <a:pt x="394" y="273"/>
                  </a:lnTo>
                  <a:lnTo>
                    <a:pt x="388" y="264"/>
                  </a:lnTo>
                  <a:lnTo>
                    <a:pt x="379" y="255"/>
                  </a:lnTo>
                  <a:lnTo>
                    <a:pt x="370" y="249"/>
                  </a:lnTo>
                  <a:lnTo>
                    <a:pt x="358" y="246"/>
                  </a:lnTo>
                  <a:lnTo>
                    <a:pt x="346" y="243"/>
                  </a:lnTo>
                  <a:lnTo>
                    <a:pt x="337" y="240"/>
                  </a:lnTo>
                  <a:lnTo>
                    <a:pt x="328" y="240"/>
                  </a:lnTo>
                  <a:lnTo>
                    <a:pt x="319" y="243"/>
                  </a:lnTo>
                  <a:lnTo>
                    <a:pt x="310" y="249"/>
                  </a:lnTo>
                  <a:lnTo>
                    <a:pt x="298" y="249"/>
                  </a:lnTo>
                  <a:lnTo>
                    <a:pt x="284" y="249"/>
                  </a:lnTo>
                  <a:lnTo>
                    <a:pt x="275" y="246"/>
                  </a:lnTo>
                  <a:lnTo>
                    <a:pt x="269" y="237"/>
                  </a:lnTo>
                  <a:lnTo>
                    <a:pt x="263" y="228"/>
                  </a:lnTo>
                  <a:lnTo>
                    <a:pt x="263" y="219"/>
                  </a:lnTo>
                  <a:lnTo>
                    <a:pt x="263" y="210"/>
                  </a:lnTo>
                  <a:lnTo>
                    <a:pt x="266" y="201"/>
                  </a:lnTo>
                  <a:lnTo>
                    <a:pt x="266" y="192"/>
                  </a:lnTo>
                  <a:lnTo>
                    <a:pt x="269" y="183"/>
                  </a:lnTo>
                  <a:lnTo>
                    <a:pt x="275" y="174"/>
                  </a:lnTo>
                  <a:lnTo>
                    <a:pt x="278" y="165"/>
                  </a:lnTo>
                  <a:lnTo>
                    <a:pt x="281" y="156"/>
                  </a:lnTo>
                  <a:lnTo>
                    <a:pt x="290" y="150"/>
                  </a:lnTo>
                  <a:lnTo>
                    <a:pt x="298" y="150"/>
                  </a:lnTo>
                  <a:lnTo>
                    <a:pt x="310" y="150"/>
                  </a:lnTo>
                  <a:lnTo>
                    <a:pt x="319" y="150"/>
                  </a:lnTo>
                  <a:lnTo>
                    <a:pt x="328" y="147"/>
                  </a:lnTo>
                  <a:lnTo>
                    <a:pt x="337" y="144"/>
                  </a:lnTo>
                  <a:lnTo>
                    <a:pt x="346" y="135"/>
                  </a:lnTo>
                  <a:lnTo>
                    <a:pt x="349" y="126"/>
                  </a:lnTo>
                  <a:lnTo>
                    <a:pt x="355" y="117"/>
                  </a:lnTo>
                  <a:lnTo>
                    <a:pt x="361" y="108"/>
                  </a:lnTo>
                  <a:lnTo>
                    <a:pt x="358" y="99"/>
                  </a:lnTo>
                  <a:lnTo>
                    <a:pt x="355" y="90"/>
                  </a:lnTo>
                  <a:lnTo>
                    <a:pt x="361" y="81"/>
                  </a:lnTo>
                  <a:lnTo>
                    <a:pt x="370" y="69"/>
                  </a:lnTo>
                  <a:lnTo>
                    <a:pt x="373" y="57"/>
                  </a:lnTo>
                  <a:lnTo>
                    <a:pt x="376" y="48"/>
                  </a:lnTo>
                  <a:lnTo>
                    <a:pt x="376" y="39"/>
                  </a:lnTo>
                  <a:lnTo>
                    <a:pt x="376" y="30"/>
                  </a:lnTo>
                  <a:lnTo>
                    <a:pt x="367" y="30"/>
                  </a:lnTo>
                  <a:lnTo>
                    <a:pt x="358" y="27"/>
                  </a:lnTo>
                  <a:lnTo>
                    <a:pt x="355" y="18"/>
                  </a:lnTo>
                  <a:lnTo>
                    <a:pt x="361" y="9"/>
                  </a:lnTo>
                  <a:lnTo>
                    <a:pt x="370" y="6"/>
                  </a:lnTo>
                  <a:lnTo>
                    <a:pt x="382" y="3"/>
                  </a:lnTo>
                  <a:lnTo>
                    <a:pt x="394" y="0"/>
                  </a:lnTo>
                  <a:lnTo>
                    <a:pt x="406" y="0"/>
                  </a:lnTo>
                  <a:lnTo>
                    <a:pt x="415" y="0"/>
                  </a:lnTo>
                  <a:lnTo>
                    <a:pt x="424" y="0"/>
                  </a:lnTo>
                  <a:lnTo>
                    <a:pt x="433" y="0"/>
                  </a:lnTo>
                  <a:lnTo>
                    <a:pt x="445" y="0"/>
                  </a:lnTo>
                  <a:lnTo>
                    <a:pt x="457" y="0"/>
                  </a:lnTo>
                  <a:lnTo>
                    <a:pt x="469" y="0"/>
                  </a:lnTo>
                  <a:lnTo>
                    <a:pt x="478" y="0"/>
                  </a:lnTo>
                  <a:lnTo>
                    <a:pt x="487" y="6"/>
                  </a:lnTo>
                  <a:lnTo>
                    <a:pt x="495" y="15"/>
                  </a:lnTo>
                  <a:lnTo>
                    <a:pt x="504" y="21"/>
                  </a:lnTo>
                  <a:lnTo>
                    <a:pt x="516" y="21"/>
                  </a:lnTo>
                  <a:lnTo>
                    <a:pt x="528" y="21"/>
                  </a:lnTo>
                  <a:lnTo>
                    <a:pt x="528" y="30"/>
                  </a:lnTo>
                  <a:lnTo>
                    <a:pt x="534" y="39"/>
                  </a:lnTo>
                  <a:lnTo>
                    <a:pt x="540" y="48"/>
                  </a:lnTo>
                  <a:lnTo>
                    <a:pt x="543" y="57"/>
                  </a:lnTo>
                  <a:lnTo>
                    <a:pt x="549" y="69"/>
                  </a:lnTo>
                  <a:lnTo>
                    <a:pt x="552" y="78"/>
                  </a:lnTo>
                  <a:lnTo>
                    <a:pt x="555" y="87"/>
                  </a:lnTo>
                  <a:lnTo>
                    <a:pt x="558" y="96"/>
                  </a:lnTo>
                  <a:lnTo>
                    <a:pt x="564" y="105"/>
                  </a:lnTo>
                  <a:lnTo>
                    <a:pt x="573" y="111"/>
                  </a:lnTo>
                  <a:lnTo>
                    <a:pt x="582" y="117"/>
                  </a:lnTo>
                  <a:lnTo>
                    <a:pt x="591" y="126"/>
                  </a:lnTo>
                  <a:lnTo>
                    <a:pt x="600" y="135"/>
                  </a:lnTo>
                  <a:lnTo>
                    <a:pt x="612" y="141"/>
                  </a:lnTo>
                  <a:lnTo>
                    <a:pt x="624" y="150"/>
                  </a:lnTo>
                  <a:lnTo>
                    <a:pt x="630" y="159"/>
                  </a:lnTo>
                  <a:lnTo>
                    <a:pt x="636" y="168"/>
                  </a:lnTo>
                  <a:lnTo>
                    <a:pt x="645" y="171"/>
                  </a:lnTo>
                  <a:lnTo>
                    <a:pt x="657" y="174"/>
                  </a:lnTo>
                  <a:lnTo>
                    <a:pt x="666" y="177"/>
                  </a:lnTo>
                  <a:lnTo>
                    <a:pt x="675" y="177"/>
                  </a:lnTo>
                  <a:lnTo>
                    <a:pt x="684" y="177"/>
                  </a:lnTo>
                  <a:lnTo>
                    <a:pt x="692" y="180"/>
                  </a:lnTo>
                  <a:lnTo>
                    <a:pt x="695" y="189"/>
                  </a:lnTo>
                  <a:lnTo>
                    <a:pt x="704" y="201"/>
                  </a:lnTo>
                  <a:lnTo>
                    <a:pt x="716" y="213"/>
                  </a:lnTo>
                  <a:lnTo>
                    <a:pt x="728" y="222"/>
                  </a:lnTo>
                  <a:lnTo>
                    <a:pt x="740" y="228"/>
                  </a:lnTo>
                  <a:lnTo>
                    <a:pt x="746" y="240"/>
                  </a:lnTo>
                  <a:lnTo>
                    <a:pt x="755" y="243"/>
                  </a:lnTo>
                  <a:lnTo>
                    <a:pt x="767" y="243"/>
                  </a:lnTo>
                  <a:lnTo>
                    <a:pt x="779" y="246"/>
                  </a:lnTo>
                  <a:lnTo>
                    <a:pt x="788" y="246"/>
                  </a:lnTo>
                  <a:lnTo>
                    <a:pt x="800" y="240"/>
                  </a:lnTo>
                  <a:lnTo>
                    <a:pt x="803" y="231"/>
                  </a:lnTo>
                  <a:lnTo>
                    <a:pt x="812" y="228"/>
                  </a:lnTo>
                  <a:lnTo>
                    <a:pt x="821" y="222"/>
                  </a:lnTo>
                  <a:lnTo>
                    <a:pt x="830" y="213"/>
                  </a:lnTo>
                  <a:lnTo>
                    <a:pt x="839" y="216"/>
                  </a:lnTo>
                  <a:lnTo>
                    <a:pt x="845" y="225"/>
                  </a:lnTo>
                  <a:lnTo>
                    <a:pt x="848" y="234"/>
                  </a:lnTo>
                  <a:lnTo>
                    <a:pt x="851" y="246"/>
                  </a:lnTo>
                  <a:lnTo>
                    <a:pt x="851" y="255"/>
                  </a:lnTo>
                  <a:lnTo>
                    <a:pt x="851" y="264"/>
                  </a:lnTo>
                  <a:lnTo>
                    <a:pt x="851" y="276"/>
                  </a:lnTo>
                  <a:lnTo>
                    <a:pt x="851" y="285"/>
                  </a:lnTo>
                  <a:lnTo>
                    <a:pt x="851" y="294"/>
                  </a:lnTo>
                  <a:lnTo>
                    <a:pt x="851" y="306"/>
                  </a:lnTo>
                  <a:lnTo>
                    <a:pt x="845" y="318"/>
                  </a:lnTo>
                  <a:lnTo>
                    <a:pt x="845" y="327"/>
                  </a:lnTo>
                  <a:lnTo>
                    <a:pt x="839" y="336"/>
                  </a:lnTo>
                  <a:lnTo>
                    <a:pt x="833" y="345"/>
                  </a:lnTo>
                  <a:lnTo>
                    <a:pt x="833" y="354"/>
                  </a:lnTo>
                  <a:lnTo>
                    <a:pt x="824" y="363"/>
                  </a:lnTo>
                  <a:lnTo>
                    <a:pt x="821" y="372"/>
                  </a:lnTo>
                  <a:lnTo>
                    <a:pt x="812" y="372"/>
                  </a:lnTo>
                  <a:lnTo>
                    <a:pt x="803" y="366"/>
                  </a:lnTo>
                  <a:lnTo>
                    <a:pt x="797" y="357"/>
                  </a:lnTo>
                  <a:lnTo>
                    <a:pt x="788" y="354"/>
                  </a:lnTo>
                  <a:lnTo>
                    <a:pt x="782" y="363"/>
                  </a:lnTo>
                  <a:lnTo>
                    <a:pt x="776" y="372"/>
                  </a:lnTo>
                  <a:lnTo>
                    <a:pt x="773" y="381"/>
                  </a:lnTo>
                  <a:lnTo>
                    <a:pt x="773" y="393"/>
                  </a:lnTo>
                  <a:lnTo>
                    <a:pt x="776" y="405"/>
                  </a:lnTo>
                  <a:lnTo>
                    <a:pt x="779" y="414"/>
                  </a:lnTo>
                  <a:lnTo>
                    <a:pt x="788" y="420"/>
                  </a:lnTo>
                  <a:lnTo>
                    <a:pt x="791" y="429"/>
                  </a:lnTo>
                  <a:lnTo>
                    <a:pt x="791" y="438"/>
                  </a:lnTo>
                  <a:lnTo>
                    <a:pt x="794" y="447"/>
                  </a:lnTo>
                  <a:lnTo>
                    <a:pt x="803" y="447"/>
                  </a:lnTo>
                  <a:lnTo>
                    <a:pt x="815" y="447"/>
                  </a:lnTo>
                  <a:lnTo>
                    <a:pt x="824" y="447"/>
                  </a:lnTo>
                  <a:lnTo>
                    <a:pt x="833" y="447"/>
                  </a:lnTo>
                  <a:lnTo>
                    <a:pt x="851" y="453"/>
                  </a:lnTo>
                  <a:lnTo>
                    <a:pt x="860" y="453"/>
                  </a:lnTo>
                  <a:lnTo>
                    <a:pt x="869" y="444"/>
                  </a:lnTo>
                  <a:lnTo>
                    <a:pt x="878" y="435"/>
                  </a:lnTo>
                  <a:lnTo>
                    <a:pt x="886" y="426"/>
                  </a:lnTo>
                  <a:lnTo>
                    <a:pt x="886" y="417"/>
                  </a:lnTo>
                  <a:lnTo>
                    <a:pt x="895" y="411"/>
                  </a:lnTo>
                  <a:lnTo>
                    <a:pt x="898" y="402"/>
                  </a:lnTo>
                  <a:lnTo>
                    <a:pt x="907" y="396"/>
                  </a:lnTo>
                  <a:lnTo>
                    <a:pt x="913" y="387"/>
                  </a:lnTo>
                  <a:lnTo>
                    <a:pt x="922" y="378"/>
                  </a:lnTo>
                  <a:lnTo>
                    <a:pt x="925" y="366"/>
                  </a:lnTo>
                  <a:lnTo>
                    <a:pt x="928" y="357"/>
                  </a:lnTo>
                  <a:lnTo>
                    <a:pt x="931" y="348"/>
                  </a:lnTo>
                  <a:lnTo>
                    <a:pt x="937" y="339"/>
                  </a:lnTo>
                  <a:lnTo>
                    <a:pt x="937" y="330"/>
                  </a:lnTo>
                  <a:lnTo>
                    <a:pt x="946" y="327"/>
                  </a:lnTo>
                  <a:lnTo>
                    <a:pt x="952" y="318"/>
                  </a:lnTo>
                  <a:lnTo>
                    <a:pt x="961" y="312"/>
                  </a:lnTo>
                  <a:lnTo>
                    <a:pt x="967" y="303"/>
                  </a:lnTo>
                  <a:lnTo>
                    <a:pt x="970" y="294"/>
                  </a:lnTo>
                  <a:lnTo>
                    <a:pt x="973" y="285"/>
                  </a:lnTo>
                  <a:lnTo>
                    <a:pt x="982" y="279"/>
                  </a:lnTo>
                  <a:lnTo>
                    <a:pt x="982" y="270"/>
                  </a:lnTo>
                  <a:lnTo>
                    <a:pt x="982" y="258"/>
                  </a:lnTo>
                  <a:lnTo>
                    <a:pt x="973" y="237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41" name="Freeform 8"/>
            <p:cNvSpPr>
              <a:spLocks/>
            </p:cNvSpPr>
            <p:nvPr/>
          </p:nvSpPr>
          <p:spPr bwMode="auto">
            <a:xfrm>
              <a:off x="2960" y="621"/>
              <a:ext cx="106" cy="383"/>
            </a:xfrm>
            <a:custGeom>
              <a:avLst/>
              <a:gdLst>
                <a:gd name="T0" fmla="*/ 105 w 106"/>
                <a:gd name="T1" fmla="*/ 18 h 383"/>
                <a:gd name="T2" fmla="*/ 93 w 106"/>
                <a:gd name="T3" fmla="*/ 39 h 383"/>
                <a:gd name="T4" fmla="*/ 81 w 106"/>
                <a:gd name="T5" fmla="*/ 57 h 383"/>
                <a:gd name="T6" fmla="*/ 69 w 106"/>
                <a:gd name="T7" fmla="*/ 75 h 383"/>
                <a:gd name="T8" fmla="*/ 66 w 106"/>
                <a:gd name="T9" fmla="*/ 93 h 383"/>
                <a:gd name="T10" fmla="*/ 60 w 106"/>
                <a:gd name="T11" fmla="*/ 111 h 383"/>
                <a:gd name="T12" fmla="*/ 51 w 106"/>
                <a:gd name="T13" fmla="*/ 123 h 383"/>
                <a:gd name="T14" fmla="*/ 39 w 106"/>
                <a:gd name="T15" fmla="*/ 135 h 383"/>
                <a:gd name="T16" fmla="*/ 27 w 106"/>
                <a:gd name="T17" fmla="*/ 150 h 383"/>
                <a:gd name="T18" fmla="*/ 12 w 106"/>
                <a:gd name="T19" fmla="*/ 165 h 383"/>
                <a:gd name="T20" fmla="*/ 12 w 106"/>
                <a:gd name="T21" fmla="*/ 183 h 383"/>
                <a:gd name="T22" fmla="*/ 30 w 106"/>
                <a:gd name="T23" fmla="*/ 189 h 383"/>
                <a:gd name="T24" fmla="*/ 39 w 106"/>
                <a:gd name="T25" fmla="*/ 208 h 383"/>
                <a:gd name="T26" fmla="*/ 51 w 106"/>
                <a:gd name="T27" fmla="*/ 226 h 383"/>
                <a:gd name="T28" fmla="*/ 66 w 106"/>
                <a:gd name="T29" fmla="*/ 241 h 383"/>
                <a:gd name="T30" fmla="*/ 78 w 106"/>
                <a:gd name="T31" fmla="*/ 259 h 383"/>
                <a:gd name="T32" fmla="*/ 87 w 106"/>
                <a:gd name="T33" fmla="*/ 277 h 383"/>
                <a:gd name="T34" fmla="*/ 90 w 106"/>
                <a:gd name="T35" fmla="*/ 295 h 383"/>
                <a:gd name="T36" fmla="*/ 93 w 106"/>
                <a:gd name="T37" fmla="*/ 316 h 383"/>
                <a:gd name="T38" fmla="*/ 93 w 106"/>
                <a:gd name="T39" fmla="*/ 334 h 383"/>
                <a:gd name="T40" fmla="*/ 93 w 106"/>
                <a:gd name="T41" fmla="*/ 352 h 383"/>
                <a:gd name="T42" fmla="*/ 75 w 106"/>
                <a:gd name="T43" fmla="*/ 364 h 383"/>
                <a:gd name="T44" fmla="*/ 57 w 106"/>
                <a:gd name="T45" fmla="*/ 373 h 383"/>
                <a:gd name="T46" fmla="*/ 39 w 106"/>
                <a:gd name="T47" fmla="*/ 373 h 383"/>
                <a:gd name="T48" fmla="*/ 18 w 106"/>
                <a:gd name="T49" fmla="*/ 382 h 383"/>
                <a:gd name="T50" fmla="*/ 0 w 106"/>
                <a:gd name="T51" fmla="*/ 373 h 383"/>
                <a:gd name="T52" fmla="*/ 0 w 106"/>
                <a:gd name="T53" fmla="*/ 352 h 383"/>
                <a:gd name="T54" fmla="*/ 0 w 106"/>
                <a:gd name="T55" fmla="*/ 334 h 383"/>
                <a:gd name="T56" fmla="*/ 6 w 106"/>
                <a:gd name="T57" fmla="*/ 316 h 383"/>
                <a:gd name="T58" fmla="*/ 6 w 106"/>
                <a:gd name="T59" fmla="*/ 298 h 383"/>
                <a:gd name="T60" fmla="*/ 0 w 106"/>
                <a:gd name="T61" fmla="*/ 280 h 383"/>
                <a:gd name="T62" fmla="*/ 0 w 106"/>
                <a:gd name="T63" fmla="*/ 262 h 383"/>
                <a:gd name="T64" fmla="*/ 6 w 106"/>
                <a:gd name="T65" fmla="*/ 244 h 383"/>
                <a:gd name="T66" fmla="*/ 21 w 106"/>
                <a:gd name="T67" fmla="*/ 229 h 383"/>
                <a:gd name="T68" fmla="*/ 39 w 106"/>
                <a:gd name="T69" fmla="*/ 217 h 38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6"/>
                <a:gd name="T106" fmla="*/ 0 h 383"/>
                <a:gd name="T107" fmla="*/ 106 w 106"/>
                <a:gd name="T108" fmla="*/ 383 h 38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6" h="383">
                  <a:moveTo>
                    <a:pt x="99" y="0"/>
                  </a:moveTo>
                  <a:lnTo>
                    <a:pt x="105" y="18"/>
                  </a:lnTo>
                  <a:lnTo>
                    <a:pt x="96" y="30"/>
                  </a:lnTo>
                  <a:lnTo>
                    <a:pt x="93" y="39"/>
                  </a:lnTo>
                  <a:lnTo>
                    <a:pt x="87" y="48"/>
                  </a:lnTo>
                  <a:lnTo>
                    <a:pt x="81" y="57"/>
                  </a:lnTo>
                  <a:lnTo>
                    <a:pt x="75" y="66"/>
                  </a:lnTo>
                  <a:lnTo>
                    <a:pt x="69" y="75"/>
                  </a:lnTo>
                  <a:lnTo>
                    <a:pt x="69" y="84"/>
                  </a:lnTo>
                  <a:lnTo>
                    <a:pt x="66" y="93"/>
                  </a:lnTo>
                  <a:lnTo>
                    <a:pt x="60" y="102"/>
                  </a:lnTo>
                  <a:lnTo>
                    <a:pt x="60" y="111"/>
                  </a:lnTo>
                  <a:lnTo>
                    <a:pt x="60" y="120"/>
                  </a:lnTo>
                  <a:lnTo>
                    <a:pt x="51" y="123"/>
                  </a:lnTo>
                  <a:lnTo>
                    <a:pt x="48" y="132"/>
                  </a:lnTo>
                  <a:lnTo>
                    <a:pt x="39" y="135"/>
                  </a:lnTo>
                  <a:lnTo>
                    <a:pt x="36" y="144"/>
                  </a:lnTo>
                  <a:lnTo>
                    <a:pt x="27" y="150"/>
                  </a:lnTo>
                  <a:lnTo>
                    <a:pt x="18" y="156"/>
                  </a:lnTo>
                  <a:lnTo>
                    <a:pt x="12" y="165"/>
                  </a:lnTo>
                  <a:lnTo>
                    <a:pt x="12" y="174"/>
                  </a:lnTo>
                  <a:lnTo>
                    <a:pt x="12" y="183"/>
                  </a:lnTo>
                  <a:lnTo>
                    <a:pt x="21" y="189"/>
                  </a:lnTo>
                  <a:lnTo>
                    <a:pt x="30" y="189"/>
                  </a:lnTo>
                  <a:lnTo>
                    <a:pt x="36" y="199"/>
                  </a:lnTo>
                  <a:lnTo>
                    <a:pt x="39" y="208"/>
                  </a:lnTo>
                  <a:lnTo>
                    <a:pt x="42" y="217"/>
                  </a:lnTo>
                  <a:lnTo>
                    <a:pt x="51" y="226"/>
                  </a:lnTo>
                  <a:lnTo>
                    <a:pt x="60" y="232"/>
                  </a:lnTo>
                  <a:lnTo>
                    <a:pt x="66" y="241"/>
                  </a:lnTo>
                  <a:lnTo>
                    <a:pt x="72" y="250"/>
                  </a:lnTo>
                  <a:lnTo>
                    <a:pt x="78" y="259"/>
                  </a:lnTo>
                  <a:lnTo>
                    <a:pt x="81" y="268"/>
                  </a:lnTo>
                  <a:lnTo>
                    <a:pt x="87" y="277"/>
                  </a:lnTo>
                  <a:lnTo>
                    <a:pt x="90" y="286"/>
                  </a:lnTo>
                  <a:lnTo>
                    <a:pt x="90" y="295"/>
                  </a:lnTo>
                  <a:lnTo>
                    <a:pt x="90" y="307"/>
                  </a:lnTo>
                  <a:lnTo>
                    <a:pt x="93" y="316"/>
                  </a:lnTo>
                  <a:lnTo>
                    <a:pt x="93" y="325"/>
                  </a:lnTo>
                  <a:lnTo>
                    <a:pt x="93" y="334"/>
                  </a:lnTo>
                  <a:lnTo>
                    <a:pt x="93" y="343"/>
                  </a:lnTo>
                  <a:lnTo>
                    <a:pt x="93" y="352"/>
                  </a:lnTo>
                  <a:lnTo>
                    <a:pt x="84" y="358"/>
                  </a:lnTo>
                  <a:lnTo>
                    <a:pt x="75" y="364"/>
                  </a:lnTo>
                  <a:lnTo>
                    <a:pt x="66" y="367"/>
                  </a:lnTo>
                  <a:lnTo>
                    <a:pt x="57" y="373"/>
                  </a:lnTo>
                  <a:lnTo>
                    <a:pt x="48" y="373"/>
                  </a:lnTo>
                  <a:lnTo>
                    <a:pt x="39" y="373"/>
                  </a:lnTo>
                  <a:lnTo>
                    <a:pt x="27" y="373"/>
                  </a:lnTo>
                  <a:lnTo>
                    <a:pt x="18" y="382"/>
                  </a:lnTo>
                  <a:lnTo>
                    <a:pt x="6" y="382"/>
                  </a:lnTo>
                  <a:lnTo>
                    <a:pt x="0" y="373"/>
                  </a:lnTo>
                  <a:lnTo>
                    <a:pt x="0" y="361"/>
                  </a:lnTo>
                  <a:lnTo>
                    <a:pt x="0" y="352"/>
                  </a:lnTo>
                  <a:lnTo>
                    <a:pt x="0" y="343"/>
                  </a:lnTo>
                  <a:lnTo>
                    <a:pt x="0" y="334"/>
                  </a:lnTo>
                  <a:lnTo>
                    <a:pt x="0" y="325"/>
                  </a:lnTo>
                  <a:lnTo>
                    <a:pt x="6" y="316"/>
                  </a:lnTo>
                  <a:lnTo>
                    <a:pt x="6" y="307"/>
                  </a:lnTo>
                  <a:lnTo>
                    <a:pt x="6" y="298"/>
                  </a:lnTo>
                  <a:lnTo>
                    <a:pt x="6" y="289"/>
                  </a:lnTo>
                  <a:lnTo>
                    <a:pt x="0" y="280"/>
                  </a:lnTo>
                  <a:lnTo>
                    <a:pt x="0" y="271"/>
                  </a:lnTo>
                  <a:lnTo>
                    <a:pt x="0" y="262"/>
                  </a:lnTo>
                  <a:lnTo>
                    <a:pt x="0" y="253"/>
                  </a:lnTo>
                  <a:lnTo>
                    <a:pt x="6" y="244"/>
                  </a:lnTo>
                  <a:lnTo>
                    <a:pt x="15" y="238"/>
                  </a:lnTo>
                  <a:lnTo>
                    <a:pt x="21" y="229"/>
                  </a:lnTo>
                  <a:lnTo>
                    <a:pt x="30" y="220"/>
                  </a:lnTo>
                  <a:lnTo>
                    <a:pt x="39" y="217"/>
                  </a:lnTo>
                  <a:lnTo>
                    <a:pt x="51" y="193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42" name="Freeform 9"/>
            <p:cNvSpPr>
              <a:spLocks/>
            </p:cNvSpPr>
            <p:nvPr/>
          </p:nvSpPr>
          <p:spPr bwMode="auto">
            <a:xfrm>
              <a:off x="2892" y="669"/>
              <a:ext cx="132" cy="194"/>
            </a:xfrm>
            <a:custGeom>
              <a:avLst/>
              <a:gdLst>
                <a:gd name="T0" fmla="*/ 119 w 132"/>
                <a:gd name="T1" fmla="*/ 0 h 194"/>
                <a:gd name="T2" fmla="*/ 131 w 132"/>
                <a:gd name="T3" fmla="*/ 6 h 194"/>
                <a:gd name="T4" fmla="*/ 122 w 132"/>
                <a:gd name="T5" fmla="*/ 6 h 194"/>
                <a:gd name="T6" fmla="*/ 113 w 132"/>
                <a:gd name="T7" fmla="*/ 12 h 194"/>
                <a:gd name="T8" fmla="*/ 104 w 132"/>
                <a:gd name="T9" fmla="*/ 18 h 194"/>
                <a:gd name="T10" fmla="*/ 101 w 132"/>
                <a:gd name="T11" fmla="*/ 30 h 194"/>
                <a:gd name="T12" fmla="*/ 92 w 132"/>
                <a:gd name="T13" fmla="*/ 30 h 194"/>
                <a:gd name="T14" fmla="*/ 80 w 132"/>
                <a:gd name="T15" fmla="*/ 33 h 194"/>
                <a:gd name="T16" fmla="*/ 71 w 132"/>
                <a:gd name="T17" fmla="*/ 39 h 194"/>
                <a:gd name="T18" fmla="*/ 63 w 132"/>
                <a:gd name="T19" fmla="*/ 39 h 194"/>
                <a:gd name="T20" fmla="*/ 54 w 132"/>
                <a:gd name="T21" fmla="*/ 39 h 194"/>
                <a:gd name="T22" fmla="*/ 45 w 132"/>
                <a:gd name="T23" fmla="*/ 39 h 194"/>
                <a:gd name="T24" fmla="*/ 33 w 132"/>
                <a:gd name="T25" fmla="*/ 45 h 194"/>
                <a:gd name="T26" fmla="*/ 27 w 132"/>
                <a:gd name="T27" fmla="*/ 54 h 194"/>
                <a:gd name="T28" fmla="*/ 18 w 132"/>
                <a:gd name="T29" fmla="*/ 63 h 194"/>
                <a:gd name="T30" fmla="*/ 12 w 132"/>
                <a:gd name="T31" fmla="*/ 72 h 194"/>
                <a:gd name="T32" fmla="*/ 9 w 132"/>
                <a:gd name="T33" fmla="*/ 81 h 194"/>
                <a:gd name="T34" fmla="*/ 6 w 132"/>
                <a:gd name="T35" fmla="*/ 90 h 194"/>
                <a:gd name="T36" fmla="*/ 0 w 132"/>
                <a:gd name="T37" fmla="*/ 100 h 194"/>
                <a:gd name="T38" fmla="*/ 9 w 132"/>
                <a:gd name="T39" fmla="*/ 103 h 194"/>
                <a:gd name="T40" fmla="*/ 15 w 132"/>
                <a:gd name="T41" fmla="*/ 112 h 194"/>
                <a:gd name="T42" fmla="*/ 24 w 132"/>
                <a:gd name="T43" fmla="*/ 118 h 194"/>
                <a:gd name="T44" fmla="*/ 24 w 132"/>
                <a:gd name="T45" fmla="*/ 127 h 194"/>
                <a:gd name="T46" fmla="*/ 27 w 132"/>
                <a:gd name="T47" fmla="*/ 136 h 194"/>
                <a:gd name="T48" fmla="*/ 30 w 132"/>
                <a:gd name="T49" fmla="*/ 145 h 194"/>
                <a:gd name="T50" fmla="*/ 33 w 132"/>
                <a:gd name="T51" fmla="*/ 154 h 194"/>
                <a:gd name="T52" fmla="*/ 36 w 132"/>
                <a:gd name="T53" fmla="*/ 163 h 194"/>
                <a:gd name="T54" fmla="*/ 45 w 132"/>
                <a:gd name="T55" fmla="*/ 172 h 194"/>
                <a:gd name="T56" fmla="*/ 54 w 132"/>
                <a:gd name="T57" fmla="*/ 175 h 194"/>
                <a:gd name="T58" fmla="*/ 63 w 132"/>
                <a:gd name="T59" fmla="*/ 175 h 194"/>
                <a:gd name="T60" fmla="*/ 71 w 132"/>
                <a:gd name="T61" fmla="*/ 175 h 194"/>
                <a:gd name="T62" fmla="*/ 80 w 132"/>
                <a:gd name="T63" fmla="*/ 178 h 194"/>
                <a:gd name="T64" fmla="*/ 71 w 132"/>
                <a:gd name="T65" fmla="*/ 193 h 19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2"/>
                <a:gd name="T100" fmla="*/ 0 h 194"/>
                <a:gd name="T101" fmla="*/ 132 w 132"/>
                <a:gd name="T102" fmla="*/ 194 h 19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2" h="194">
                  <a:moveTo>
                    <a:pt x="119" y="0"/>
                  </a:moveTo>
                  <a:lnTo>
                    <a:pt x="131" y="6"/>
                  </a:lnTo>
                  <a:lnTo>
                    <a:pt x="122" y="6"/>
                  </a:lnTo>
                  <a:lnTo>
                    <a:pt x="113" y="12"/>
                  </a:lnTo>
                  <a:lnTo>
                    <a:pt x="104" y="18"/>
                  </a:lnTo>
                  <a:lnTo>
                    <a:pt x="101" y="30"/>
                  </a:lnTo>
                  <a:lnTo>
                    <a:pt x="92" y="30"/>
                  </a:lnTo>
                  <a:lnTo>
                    <a:pt x="80" y="33"/>
                  </a:lnTo>
                  <a:lnTo>
                    <a:pt x="71" y="39"/>
                  </a:lnTo>
                  <a:lnTo>
                    <a:pt x="63" y="39"/>
                  </a:lnTo>
                  <a:lnTo>
                    <a:pt x="54" y="39"/>
                  </a:lnTo>
                  <a:lnTo>
                    <a:pt x="45" y="39"/>
                  </a:lnTo>
                  <a:lnTo>
                    <a:pt x="33" y="45"/>
                  </a:lnTo>
                  <a:lnTo>
                    <a:pt x="27" y="54"/>
                  </a:lnTo>
                  <a:lnTo>
                    <a:pt x="18" y="63"/>
                  </a:lnTo>
                  <a:lnTo>
                    <a:pt x="12" y="72"/>
                  </a:lnTo>
                  <a:lnTo>
                    <a:pt x="9" y="81"/>
                  </a:lnTo>
                  <a:lnTo>
                    <a:pt x="6" y="90"/>
                  </a:lnTo>
                  <a:lnTo>
                    <a:pt x="0" y="100"/>
                  </a:lnTo>
                  <a:lnTo>
                    <a:pt x="9" y="103"/>
                  </a:lnTo>
                  <a:lnTo>
                    <a:pt x="15" y="112"/>
                  </a:lnTo>
                  <a:lnTo>
                    <a:pt x="24" y="118"/>
                  </a:lnTo>
                  <a:lnTo>
                    <a:pt x="24" y="127"/>
                  </a:lnTo>
                  <a:lnTo>
                    <a:pt x="27" y="136"/>
                  </a:lnTo>
                  <a:lnTo>
                    <a:pt x="30" y="145"/>
                  </a:lnTo>
                  <a:lnTo>
                    <a:pt x="33" y="154"/>
                  </a:lnTo>
                  <a:lnTo>
                    <a:pt x="36" y="163"/>
                  </a:lnTo>
                  <a:lnTo>
                    <a:pt x="45" y="172"/>
                  </a:lnTo>
                  <a:lnTo>
                    <a:pt x="54" y="175"/>
                  </a:lnTo>
                  <a:lnTo>
                    <a:pt x="63" y="175"/>
                  </a:lnTo>
                  <a:lnTo>
                    <a:pt x="71" y="175"/>
                  </a:lnTo>
                  <a:lnTo>
                    <a:pt x="80" y="178"/>
                  </a:lnTo>
                  <a:lnTo>
                    <a:pt x="71" y="193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43" name="Freeform 10"/>
            <p:cNvSpPr>
              <a:spLocks/>
            </p:cNvSpPr>
            <p:nvPr/>
          </p:nvSpPr>
          <p:spPr bwMode="auto">
            <a:xfrm>
              <a:off x="3333" y="540"/>
              <a:ext cx="156" cy="160"/>
            </a:xfrm>
            <a:custGeom>
              <a:avLst/>
              <a:gdLst>
                <a:gd name="T0" fmla="*/ 33 w 156"/>
                <a:gd name="T1" fmla="*/ 0 h 160"/>
                <a:gd name="T2" fmla="*/ 42 w 156"/>
                <a:gd name="T3" fmla="*/ 0 h 160"/>
                <a:gd name="T4" fmla="*/ 51 w 156"/>
                <a:gd name="T5" fmla="*/ 12 h 160"/>
                <a:gd name="T6" fmla="*/ 57 w 156"/>
                <a:gd name="T7" fmla="*/ 21 h 160"/>
                <a:gd name="T8" fmla="*/ 63 w 156"/>
                <a:gd name="T9" fmla="*/ 30 h 160"/>
                <a:gd name="T10" fmla="*/ 72 w 156"/>
                <a:gd name="T11" fmla="*/ 30 h 160"/>
                <a:gd name="T12" fmla="*/ 80 w 156"/>
                <a:gd name="T13" fmla="*/ 30 h 160"/>
                <a:gd name="T14" fmla="*/ 89 w 156"/>
                <a:gd name="T15" fmla="*/ 30 h 160"/>
                <a:gd name="T16" fmla="*/ 98 w 156"/>
                <a:gd name="T17" fmla="*/ 36 h 160"/>
                <a:gd name="T18" fmla="*/ 110 w 156"/>
                <a:gd name="T19" fmla="*/ 45 h 160"/>
                <a:gd name="T20" fmla="*/ 119 w 156"/>
                <a:gd name="T21" fmla="*/ 54 h 160"/>
                <a:gd name="T22" fmla="*/ 128 w 156"/>
                <a:gd name="T23" fmla="*/ 57 h 160"/>
                <a:gd name="T24" fmla="*/ 137 w 156"/>
                <a:gd name="T25" fmla="*/ 57 h 160"/>
                <a:gd name="T26" fmla="*/ 146 w 156"/>
                <a:gd name="T27" fmla="*/ 60 h 160"/>
                <a:gd name="T28" fmla="*/ 155 w 156"/>
                <a:gd name="T29" fmla="*/ 69 h 160"/>
                <a:gd name="T30" fmla="*/ 155 w 156"/>
                <a:gd name="T31" fmla="*/ 78 h 160"/>
                <a:gd name="T32" fmla="*/ 155 w 156"/>
                <a:gd name="T33" fmla="*/ 87 h 160"/>
                <a:gd name="T34" fmla="*/ 155 w 156"/>
                <a:gd name="T35" fmla="*/ 96 h 160"/>
                <a:gd name="T36" fmla="*/ 146 w 156"/>
                <a:gd name="T37" fmla="*/ 102 h 160"/>
                <a:gd name="T38" fmla="*/ 137 w 156"/>
                <a:gd name="T39" fmla="*/ 105 h 160"/>
                <a:gd name="T40" fmla="*/ 128 w 156"/>
                <a:gd name="T41" fmla="*/ 108 h 160"/>
                <a:gd name="T42" fmla="*/ 125 w 156"/>
                <a:gd name="T43" fmla="*/ 117 h 160"/>
                <a:gd name="T44" fmla="*/ 119 w 156"/>
                <a:gd name="T45" fmla="*/ 126 h 160"/>
                <a:gd name="T46" fmla="*/ 116 w 156"/>
                <a:gd name="T47" fmla="*/ 135 h 160"/>
                <a:gd name="T48" fmla="*/ 113 w 156"/>
                <a:gd name="T49" fmla="*/ 144 h 160"/>
                <a:gd name="T50" fmla="*/ 107 w 156"/>
                <a:gd name="T51" fmla="*/ 153 h 160"/>
                <a:gd name="T52" fmla="*/ 98 w 156"/>
                <a:gd name="T53" fmla="*/ 159 h 160"/>
                <a:gd name="T54" fmla="*/ 86 w 156"/>
                <a:gd name="T55" fmla="*/ 156 h 160"/>
                <a:gd name="T56" fmla="*/ 75 w 156"/>
                <a:gd name="T57" fmla="*/ 144 h 160"/>
                <a:gd name="T58" fmla="*/ 69 w 156"/>
                <a:gd name="T59" fmla="*/ 135 h 160"/>
                <a:gd name="T60" fmla="*/ 57 w 156"/>
                <a:gd name="T61" fmla="*/ 129 h 160"/>
                <a:gd name="T62" fmla="*/ 48 w 156"/>
                <a:gd name="T63" fmla="*/ 123 h 160"/>
                <a:gd name="T64" fmla="*/ 39 w 156"/>
                <a:gd name="T65" fmla="*/ 123 h 160"/>
                <a:gd name="T66" fmla="*/ 30 w 156"/>
                <a:gd name="T67" fmla="*/ 129 h 160"/>
                <a:gd name="T68" fmla="*/ 21 w 156"/>
                <a:gd name="T69" fmla="*/ 135 h 160"/>
                <a:gd name="T70" fmla="*/ 12 w 156"/>
                <a:gd name="T71" fmla="*/ 135 h 160"/>
                <a:gd name="T72" fmla="*/ 6 w 156"/>
                <a:gd name="T73" fmla="*/ 126 h 160"/>
                <a:gd name="T74" fmla="*/ 0 w 156"/>
                <a:gd name="T75" fmla="*/ 117 h 160"/>
                <a:gd name="T76" fmla="*/ 0 w 156"/>
                <a:gd name="T77" fmla="*/ 108 h 160"/>
                <a:gd name="T78" fmla="*/ 6 w 156"/>
                <a:gd name="T79" fmla="*/ 99 h 160"/>
                <a:gd name="T80" fmla="*/ 15 w 156"/>
                <a:gd name="T81" fmla="*/ 93 h 160"/>
                <a:gd name="T82" fmla="*/ 15 w 156"/>
                <a:gd name="T83" fmla="*/ 84 h 160"/>
                <a:gd name="T84" fmla="*/ 24 w 156"/>
                <a:gd name="T85" fmla="*/ 81 h 160"/>
                <a:gd name="T86" fmla="*/ 24 w 156"/>
                <a:gd name="T87" fmla="*/ 72 h 160"/>
                <a:gd name="T88" fmla="*/ 27 w 156"/>
                <a:gd name="T89" fmla="*/ 63 h 160"/>
                <a:gd name="T90" fmla="*/ 27 w 156"/>
                <a:gd name="T91" fmla="*/ 54 h 160"/>
                <a:gd name="T92" fmla="*/ 27 w 156"/>
                <a:gd name="T93" fmla="*/ 45 h 160"/>
                <a:gd name="T94" fmla="*/ 27 w 156"/>
                <a:gd name="T95" fmla="*/ 36 h 160"/>
                <a:gd name="T96" fmla="*/ 30 w 156"/>
                <a:gd name="T97" fmla="*/ 27 h 160"/>
                <a:gd name="T98" fmla="*/ 30 w 156"/>
                <a:gd name="T99" fmla="*/ 18 h 160"/>
                <a:gd name="T100" fmla="*/ 30 w 156"/>
                <a:gd name="T101" fmla="*/ 9 h 160"/>
                <a:gd name="T102" fmla="*/ 30 w 156"/>
                <a:gd name="T103" fmla="*/ 0 h 160"/>
                <a:gd name="T104" fmla="*/ 33 w 156"/>
                <a:gd name="T105" fmla="*/ 0 h 16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56"/>
                <a:gd name="T160" fmla="*/ 0 h 160"/>
                <a:gd name="T161" fmla="*/ 156 w 156"/>
                <a:gd name="T162" fmla="*/ 160 h 16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56" h="160">
                  <a:moveTo>
                    <a:pt x="33" y="0"/>
                  </a:moveTo>
                  <a:lnTo>
                    <a:pt x="42" y="0"/>
                  </a:lnTo>
                  <a:lnTo>
                    <a:pt x="51" y="12"/>
                  </a:lnTo>
                  <a:lnTo>
                    <a:pt x="57" y="21"/>
                  </a:lnTo>
                  <a:lnTo>
                    <a:pt x="63" y="30"/>
                  </a:lnTo>
                  <a:lnTo>
                    <a:pt x="72" y="30"/>
                  </a:lnTo>
                  <a:lnTo>
                    <a:pt x="80" y="30"/>
                  </a:lnTo>
                  <a:lnTo>
                    <a:pt x="89" y="30"/>
                  </a:lnTo>
                  <a:lnTo>
                    <a:pt x="98" y="36"/>
                  </a:lnTo>
                  <a:lnTo>
                    <a:pt x="110" y="45"/>
                  </a:lnTo>
                  <a:lnTo>
                    <a:pt x="119" y="54"/>
                  </a:lnTo>
                  <a:lnTo>
                    <a:pt x="128" y="57"/>
                  </a:lnTo>
                  <a:lnTo>
                    <a:pt x="137" y="57"/>
                  </a:lnTo>
                  <a:lnTo>
                    <a:pt x="146" y="60"/>
                  </a:lnTo>
                  <a:lnTo>
                    <a:pt x="155" y="69"/>
                  </a:lnTo>
                  <a:lnTo>
                    <a:pt x="155" y="78"/>
                  </a:lnTo>
                  <a:lnTo>
                    <a:pt x="155" y="87"/>
                  </a:lnTo>
                  <a:lnTo>
                    <a:pt x="155" y="96"/>
                  </a:lnTo>
                  <a:lnTo>
                    <a:pt x="146" y="102"/>
                  </a:lnTo>
                  <a:lnTo>
                    <a:pt x="137" y="105"/>
                  </a:lnTo>
                  <a:lnTo>
                    <a:pt x="128" y="108"/>
                  </a:lnTo>
                  <a:lnTo>
                    <a:pt x="125" y="117"/>
                  </a:lnTo>
                  <a:lnTo>
                    <a:pt x="119" y="126"/>
                  </a:lnTo>
                  <a:lnTo>
                    <a:pt x="116" y="135"/>
                  </a:lnTo>
                  <a:lnTo>
                    <a:pt x="113" y="144"/>
                  </a:lnTo>
                  <a:lnTo>
                    <a:pt x="107" y="153"/>
                  </a:lnTo>
                  <a:lnTo>
                    <a:pt x="98" y="159"/>
                  </a:lnTo>
                  <a:lnTo>
                    <a:pt x="86" y="156"/>
                  </a:lnTo>
                  <a:lnTo>
                    <a:pt x="75" y="144"/>
                  </a:lnTo>
                  <a:lnTo>
                    <a:pt x="69" y="135"/>
                  </a:lnTo>
                  <a:lnTo>
                    <a:pt x="57" y="129"/>
                  </a:lnTo>
                  <a:lnTo>
                    <a:pt x="48" y="123"/>
                  </a:lnTo>
                  <a:lnTo>
                    <a:pt x="39" y="123"/>
                  </a:lnTo>
                  <a:lnTo>
                    <a:pt x="30" y="129"/>
                  </a:lnTo>
                  <a:lnTo>
                    <a:pt x="21" y="135"/>
                  </a:lnTo>
                  <a:lnTo>
                    <a:pt x="12" y="135"/>
                  </a:lnTo>
                  <a:lnTo>
                    <a:pt x="6" y="126"/>
                  </a:lnTo>
                  <a:lnTo>
                    <a:pt x="0" y="117"/>
                  </a:lnTo>
                  <a:lnTo>
                    <a:pt x="0" y="108"/>
                  </a:lnTo>
                  <a:lnTo>
                    <a:pt x="6" y="99"/>
                  </a:lnTo>
                  <a:lnTo>
                    <a:pt x="15" y="93"/>
                  </a:lnTo>
                  <a:lnTo>
                    <a:pt x="15" y="84"/>
                  </a:lnTo>
                  <a:lnTo>
                    <a:pt x="24" y="81"/>
                  </a:lnTo>
                  <a:lnTo>
                    <a:pt x="24" y="72"/>
                  </a:lnTo>
                  <a:lnTo>
                    <a:pt x="27" y="63"/>
                  </a:lnTo>
                  <a:lnTo>
                    <a:pt x="27" y="54"/>
                  </a:lnTo>
                  <a:lnTo>
                    <a:pt x="27" y="45"/>
                  </a:lnTo>
                  <a:lnTo>
                    <a:pt x="27" y="36"/>
                  </a:lnTo>
                  <a:lnTo>
                    <a:pt x="30" y="27"/>
                  </a:lnTo>
                  <a:lnTo>
                    <a:pt x="30" y="18"/>
                  </a:lnTo>
                  <a:lnTo>
                    <a:pt x="30" y="9"/>
                  </a:lnTo>
                  <a:lnTo>
                    <a:pt x="30" y="0"/>
                  </a:lnTo>
                  <a:lnTo>
                    <a:pt x="33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44" name="Freeform 11"/>
            <p:cNvSpPr>
              <a:spLocks/>
            </p:cNvSpPr>
            <p:nvPr/>
          </p:nvSpPr>
          <p:spPr bwMode="auto">
            <a:xfrm>
              <a:off x="3503" y="537"/>
              <a:ext cx="64" cy="58"/>
            </a:xfrm>
            <a:custGeom>
              <a:avLst/>
              <a:gdLst>
                <a:gd name="T0" fmla="*/ 3 w 64"/>
                <a:gd name="T1" fmla="*/ 48 h 58"/>
                <a:gd name="T2" fmla="*/ 12 w 64"/>
                <a:gd name="T3" fmla="*/ 48 h 58"/>
                <a:gd name="T4" fmla="*/ 21 w 64"/>
                <a:gd name="T5" fmla="*/ 45 h 58"/>
                <a:gd name="T6" fmla="*/ 24 w 64"/>
                <a:gd name="T7" fmla="*/ 33 h 58"/>
                <a:gd name="T8" fmla="*/ 24 w 64"/>
                <a:gd name="T9" fmla="*/ 24 h 58"/>
                <a:gd name="T10" fmla="*/ 24 w 64"/>
                <a:gd name="T11" fmla="*/ 15 h 58"/>
                <a:gd name="T12" fmla="*/ 33 w 64"/>
                <a:gd name="T13" fmla="*/ 9 h 58"/>
                <a:gd name="T14" fmla="*/ 42 w 64"/>
                <a:gd name="T15" fmla="*/ 6 h 58"/>
                <a:gd name="T16" fmla="*/ 51 w 64"/>
                <a:gd name="T17" fmla="*/ 3 h 58"/>
                <a:gd name="T18" fmla="*/ 60 w 64"/>
                <a:gd name="T19" fmla="*/ 0 h 58"/>
                <a:gd name="T20" fmla="*/ 63 w 64"/>
                <a:gd name="T21" fmla="*/ 9 h 58"/>
                <a:gd name="T22" fmla="*/ 63 w 64"/>
                <a:gd name="T23" fmla="*/ 18 h 58"/>
                <a:gd name="T24" fmla="*/ 63 w 64"/>
                <a:gd name="T25" fmla="*/ 27 h 58"/>
                <a:gd name="T26" fmla="*/ 54 w 64"/>
                <a:gd name="T27" fmla="*/ 30 h 58"/>
                <a:gd name="T28" fmla="*/ 45 w 64"/>
                <a:gd name="T29" fmla="*/ 30 h 58"/>
                <a:gd name="T30" fmla="*/ 42 w 64"/>
                <a:gd name="T31" fmla="*/ 39 h 58"/>
                <a:gd name="T32" fmla="*/ 33 w 64"/>
                <a:gd name="T33" fmla="*/ 45 h 58"/>
                <a:gd name="T34" fmla="*/ 30 w 64"/>
                <a:gd name="T35" fmla="*/ 54 h 58"/>
                <a:gd name="T36" fmla="*/ 21 w 64"/>
                <a:gd name="T37" fmla="*/ 57 h 58"/>
                <a:gd name="T38" fmla="*/ 9 w 64"/>
                <a:gd name="T39" fmla="*/ 57 h 58"/>
                <a:gd name="T40" fmla="*/ 0 w 64"/>
                <a:gd name="T41" fmla="*/ 57 h 58"/>
                <a:gd name="T42" fmla="*/ 3 w 64"/>
                <a:gd name="T43" fmla="*/ 48 h 5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4"/>
                <a:gd name="T67" fmla="*/ 0 h 58"/>
                <a:gd name="T68" fmla="*/ 64 w 64"/>
                <a:gd name="T69" fmla="*/ 58 h 5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4" h="58">
                  <a:moveTo>
                    <a:pt x="3" y="48"/>
                  </a:moveTo>
                  <a:lnTo>
                    <a:pt x="12" y="48"/>
                  </a:lnTo>
                  <a:lnTo>
                    <a:pt x="21" y="45"/>
                  </a:lnTo>
                  <a:lnTo>
                    <a:pt x="24" y="33"/>
                  </a:lnTo>
                  <a:lnTo>
                    <a:pt x="24" y="24"/>
                  </a:lnTo>
                  <a:lnTo>
                    <a:pt x="24" y="15"/>
                  </a:lnTo>
                  <a:lnTo>
                    <a:pt x="33" y="9"/>
                  </a:lnTo>
                  <a:lnTo>
                    <a:pt x="42" y="6"/>
                  </a:lnTo>
                  <a:lnTo>
                    <a:pt x="51" y="3"/>
                  </a:lnTo>
                  <a:lnTo>
                    <a:pt x="60" y="0"/>
                  </a:lnTo>
                  <a:lnTo>
                    <a:pt x="63" y="9"/>
                  </a:lnTo>
                  <a:lnTo>
                    <a:pt x="63" y="18"/>
                  </a:lnTo>
                  <a:lnTo>
                    <a:pt x="63" y="27"/>
                  </a:lnTo>
                  <a:lnTo>
                    <a:pt x="54" y="30"/>
                  </a:lnTo>
                  <a:lnTo>
                    <a:pt x="45" y="30"/>
                  </a:lnTo>
                  <a:lnTo>
                    <a:pt x="42" y="39"/>
                  </a:lnTo>
                  <a:lnTo>
                    <a:pt x="33" y="45"/>
                  </a:lnTo>
                  <a:lnTo>
                    <a:pt x="30" y="54"/>
                  </a:lnTo>
                  <a:lnTo>
                    <a:pt x="21" y="57"/>
                  </a:lnTo>
                  <a:lnTo>
                    <a:pt x="9" y="57"/>
                  </a:lnTo>
                  <a:lnTo>
                    <a:pt x="0" y="57"/>
                  </a:lnTo>
                  <a:lnTo>
                    <a:pt x="3" y="48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45" name="Freeform 12"/>
            <p:cNvSpPr>
              <a:spLocks/>
            </p:cNvSpPr>
            <p:nvPr/>
          </p:nvSpPr>
          <p:spPr bwMode="auto">
            <a:xfrm>
              <a:off x="3130" y="705"/>
              <a:ext cx="297" cy="302"/>
            </a:xfrm>
            <a:custGeom>
              <a:avLst/>
              <a:gdLst>
                <a:gd name="T0" fmla="*/ 266 w 297"/>
                <a:gd name="T1" fmla="*/ 0 h 302"/>
                <a:gd name="T2" fmla="*/ 269 w 297"/>
                <a:gd name="T3" fmla="*/ 18 h 302"/>
                <a:gd name="T4" fmla="*/ 269 w 297"/>
                <a:gd name="T5" fmla="*/ 36 h 302"/>
                <a:gd name="T6" fmla="*/ 281 w 297"/>
                <a:gd name="T7" fmla="*/ 51 h 302"/>
                <a:gd name="T8" fmla="*/ 281 w 297"/>
                <a:gd name="T9" fmla="*/ 69 h 302"/>
                <a:gd name="T10" fmla="*/ 290 w 297"/>
                <a:gd name="T11" fmla="*/ 84 h 302"/>
                <a:gd name="T12" fmla="*/ 293 w 297"/>
                <a:gd name="T13" fmla="*/ 102 h 302"/>
                <a:gd name="T14" fmla="*/ 296 w 297"/>
                <a:gd name="T15" fmla="*/ 120 h 302"/>
                <a:gd name="T16" fmla="*/ 284 w 297"/>
                <a:gd name="T17" fmla="*/ 132 h 302"/>
                <a:gd name="T18" fmla="*/ 275 w 297"/>
                <a:gd name="T19" fmla="*/ 144 h 302"/>
                <a:gd name="T20" fmla="*/ 275 w 297"/>
                <a:gd name="T21" fmla="*/ 163 h 302"/>
                <a:gd name="T22" fmla="*/ 284 w 297"/>
                <a:gd name="T23" fmla="*/ 178 h 302"/>
                <a:gd name="T24" fmla="*/ 284 w 297"/>
                <a:gd name="T25" fmla="*/ 196 h 302"/>
                <a:gd name="T26" fmla="*/ 284 w 297"/>
                <a:gd name="T27" fmla="*/ 214 h 302"/>
                <a:gd name="T28" fmla="*/ 278 w 297"/>
                <a:gd name="T29" fmla="*/ 232 h 302"/>
                <a:gd name="T30" fmla="*/ 275 w 297"/>
                <a:gd name="T31" fmla="*/ 250 h 302"/>
                <a:gd name="T32" fmla="*/ 260 w 297"/>
                <a:gd name="T33" fmla="*/ 268 h 302"/>
                <a:gd name="T34" fmla="*/ 245 w 297"/>
                <a:gd name="T35" fmla="*/ 277 h 302"/>
                <a:gd name="T36" fmla="*/ 227 w 297"/>
                <a:gd name="T37" fmla="*/ 277 h 302"/>
                <a:gd name="T38" fmla="*/ 206 w 297"/>
                <a:gd name="T39" fmla="*/ 283 h 302"/>
                <a:gd name="T40" fmla="*/ 188 w 297"/>
                <a:gd name="T41" fmla="*/ 289 h 302"/>
                <a:gd name="T42" fmla="*/ 170 w 297"/>
                <a:gd name="T43" fmla="*/ 283 h 302"/>
                <a:gd name="T44" fmla="*/ 155 w 297"/>
                <a:gd name="T45" fmla="*/ 301 h 302"/>
                <a:gd name="T46" fmla="*/ 138 w 297"/>
                <a:gd name="T47" fmla="*/ 301 h 302"/>
                <a:gd name="T48" fmla="*/ 120 w 297"/>
                <a:gd name="T49" fmla="*/ 295 h 302"/>
                <a:gd name="T50" fmla="*/ 99 w 297"/>
                <a:gd name="T51" fmla="*/ 283 h 302"/>
                <a:gd name="T52" fmla="*/ 81 w 297"/>
                <a:gd name="T53" fmla="*/ 289 h 302"/>
                <a:gd name="T54" fmla="*/ 60 w 297"/>
                <a:gd name="T55" fmla="*/ 301 h 302"/>
                <a:gd name="T56" fmla="*/ 42 w 297"/>
                <a:gd name="T57" fmla="*/ 292 h 302"/>
                <a:gd name="T58" fmla="*/ 24 w 297"/>
                <a:gd name="T59" fmla="*/ 292 h 302"/>
                <a:gd name="T60" fmla="*/ 12 w 297"/>
                <a:gd name="T61" fmla="*/ 301 h 302"/>
                <a:gd name="T62" fmla="*/ 0 w 297"/>
                <a:gd name="T63" fmla="*/ 289 h 302"/>
                <a:gd name="T64" fmla="*/ 18 w 297"/>
                <a:gd name="T65" fmla="*/ 280 h 302"/>
                <a:gd name="T66" fmla="*/ 30 w 297"/>
                <a:gd name="T67" fmla="*/ 262 h 302"/>
                <a:gd name="T68" fmla="*/ 51 w 297"/>
                <a:gd name="T69" fmla="*/ 250 h 302"/>
                <a:gd name="T70" fmla="*/ 78 w 297"/>
                <a:gd name="T71" fmla="*/ 235 h 302"/>
                <a:gd name="T72" fmla="*/ 99 w 297"/>
                <a:gd name="T73" fmla="*/ 235 h 302"/>
                <a:gd name="T74" fmla="*/ 120 w 297"/>
                <a:gd name="T75" fmla="*/ 235 h 302"/>
                <a:gd name="T76" fmla="*/ 138 w 297"/>
                <a:gd name="T77" fmla="*/ 226 h 302"/>
                <a:gd name="T78" fmla="*/ 152 w 297"/>
                <a:gd name="T79" fmla="*/ 214 h 302"/>
                <a:gd name="T80" fmla="*/ 152 w 297"/>
                <a:gd name="T81" fmla="*/ 196 h 302"/>
                <a:gd name="T82" fmla="*/ 164 w 297"/>
                <a:gd name="T83" fmla="*/ 184 h 302"/>
                <a:gd name="T84" fmla="*/ 182 w 297"/>
                <a:gd name="T85" fmla="*/ 190 h 302"/>
                <a:gd name="T86" fmla="*/ 200 w 297"/>
                <a:gd name="T87" fmla="*/ 178 h 302"/>
                <a:gd name="T88" fmla="*/ 209 w 297"/>
                <a:gd name="T89" fmla="*/ 160 h 302"/>
                <a:gd name="T90" fmla="*/ 224 w 297"/>
                <a:gd name="T91" fmla="*/ 138 h 302"/>
                <a:gd name="T92" fmla="*/ 230 w 297"/>
                <a:gd name="T93" fmla="*/ 120 h 302"/>
                <a:gd name="T94" fmla="*/ 230 w 297"/>
                <a:gd name="T95" fmla="*/ 102 h 302"/>
                <a:gd name="T96" fmla="*/ 233 w 297"/>
                <a:gd name="T97" fmla="*/ 84 h 302"/>
                <a:gd name="T98" fmla="*/ 236 w 297"/>
                <a:gd name="T99" fmla="*/ 66 h 302"/>
                <a:gd name="T100" fmla="*/ 236 w 297"/>
                <a:gd name="T101" fmla="*/ 48 h 302"/>
                <a:gd name="T102" fmla="*/ 236 w 297"/>
                <a:gd name="T103" fmla="*/ 30 h 302"/>
                <a:gd name="T104" fmla="*/ 245 w 297"/>
                <a:gd name="T105" fmla="*/ 18 h 302"/>
                <a:gd name="T106" fmla="*/ 263 w 297"/>
                <a:gd name="T107" fmla="*/ 15 h 30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97"/>
                <a:gd name="T163" fmla="*/ 0 h 302"/>
                <a:gd name="T164" fmla="*/ 297 w 297"/>
                <a:gd name="T165" fmla="*/ 302 h 30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97" h="302">
                  <a:moveTo>
                    <a:pt x="263" y="12"/>
                  </a:moveTo>
                  <a:lnTo>
                    <a:pt x="266" y="0"/>
                  </a:lnTo>
                  <a:lnTo>
                    <a:pt x="266" y="9"/>
                  </a:lnTo>
                  <a:lnTo>
                    <a:pt x="269" y="18"/>
                  </a:lnTo>
                  <a:lnTo>
                    <a:pt x="269" y="27"/>
                  </a:lnTo>
                  <a:lnTo>
                    <a:pt x="269" y="36"/>
                  </a:lnTo>
                  <a:lnTo>
                    <a:pt x="278" y="42"/>
                  </a:lnTo>
                  <a:lnTo>
                    <a:pt x="281" y="51"/>
                  </a:lnTo>
                  <a:lnTo>
                    <a:pt x="281" y="60"/>
                  </a:lnTo>
                  <a:lnTo>
                    <a:pt x="281" y="69"/>
                  </a:lnTo>
                  <a:lnTo>
                    <a:pt x="281" y="78"/>
                  </a:lnTo>
                  <a:lnTo>
                    <a:pt x="290" y="84"/>
                  </a:lnTo>
                  <a:lnTo>
                    <a:pt x="293" y="93"/>
                  </a:lnTo>
                  <a:lnTo>
                    <a:pt x="293" y="102"/>
                  </a:lnTo>
                  <a:lnTo>
                    <a:pt x="296" y="111"/>
                  </a:lnTo>
                  <a:lnTo>
                    <a:pt x="296" y="120"/>
                  </a:lnTo>
                  <a:lnTo>
                    <a:pt x="293" y="129"/>
                  </a:lnTo>
                  <a:lnTo>
                    <a:pt x="284" y="132"/>
                  </a:lnTo>
                  <a:lnTo>
                    <a:pt x="275" y="135"/>
                  </a:lnTo>
                  <a:lnTo>
                    <a:pt x="275" y="144"/>
                  </a:lnTo>
                  <a:lnTo>
                    <a:pt x="275" y="154"/>
                  </a:lnTo>
                  <a:lnTo>
                    <a:pt x="275" y="163"/>
                  </a:lnTo>
                  <a:lnTo>
                    <a:pt x="284" y="169"/>
                  </a:lnTo>
                  <a:lnTo>
                    <a:pt x="284" y="178"/>
                  </a:lnTo>
                  <a:lnTo>
                    <a:pt x="284" y="187"/>
                  </a:lnTo>
                  <a:lnTo>
                    <a:pt x="284" y="196"/>
                  </a:lnTo>
                  <a:lnTo>
                    <a:pt x="284" y="205"/>
                  </a:lnTo>
                  <a:lnTo>
                    <a:pt x="284" y="214"/>
                  </a:lnTo>
                  <a:lnTo>
                    <a:pt x="284" y="223"/>
                  </a:lnTo>
                  <a:lnTo>
                    <a:pt x="278" y="232"/>
                  </a:lnTo>
                  <a:lnTo>
                    <a:pt x="278" y="241"/>
                  </a:lnTo>
                  <a:lnTo>
                    <a:pt x="275" y="250"/>
                  </a:lnTo>
                  <a:lnTo>
                    <a:pt x="269" y="259"/>
                  </a:lnTo>
                  <a:lnTo>
                    <a:pt x="260" y="268"/>
                  </a:lnTo>
                  <a:lnTo>
                    <a:pt x="254" y="277"/>
                  </a:lnTo>
                  <a:lnTo>
                    <a:pt x="245" y="277"/>
                  </a:lnTo>
                  <a:lnTo>
                    <a:pt x="236" y="277"/>
                  </a:lnTo>
                  <a:lnTo>
                    <a:pt x="227" y="277"/>
                  </a:lnTo>
                  <a:lnTo>
                    <a:pt x="215" y="277"/>
                  </a:lnTo>
                  <a:lnTo>
                    <a:pt x="206" y="283"/>
                  </a:lnTo>
                  <a:lnTo>
                    <a:pt x="197" y="289"/>
                  </a:lnTo>
                  <a:lnTo>
                    <a:pt x="188" y="289"/>
                  </a:lnTo>
                  <a:lnTo>
                    <a:pt x="179" y="286"/>
                  </a:lnTo>
                  <a:lnTo>
                    <a:pt x="170" y="283"/>
                  </a:lnTo>
                  <a:lnTo>
                    <a:pt x="161" y="289"/>
                  </a:lnTo>
                  <a:lnTo>
                    <a:pt x="155" y="301"/>
                  </a:lnTo>
                  <a:lnTo>
                    <a:pt x="147" y="301"/>
                  </a:lnTo>
                  <a:lnTo>
                    <a:pt x="138" y="301"/>
                  </a:lnTo>
                  <a:lnTo>
                    <a:pt x="129" y="301"/>
                  </a:lnTo>
                  <a:lnTo>
                    <a:pt x="120" y="295"/>
                  </a:lnTo>
                  <a:lnTo>
                    <a:pt x="111" y="289"/>
                  </a:lnTo>
                  <a:lnTo>
                    <a:pt x="99" y="283"/>
                  </a:lnTo>
                  <a:lnTo>
                    <a:pt x="90" y="283"/>
                  </a:lnTo>
                  <a:lnTo>
                    <a:pt x="81" y="289"/>
                  </a:lnTo>
                  <a:lnTo>
                    <a:pt x="75" y="298"/>
                  </a:lnTo>
                  <a:lnTo>
                    <a:pt x="60" y="301"/>
                  </a:lnTo>
                  <a:lnTo>
                    <a:pt x="51" y="295"/>
                  </a:lnTo>
                  <a:lnTo>
                    <a:pt x="42" y="292"/>
                  </a:lnTo>
                  <a:lnTo>
                    <a:pt x="33" y="292"/>
                  </a:lnTo>
                  <a:lnTo>
                    <a:pt x="24" y="292"/>
                  </a:lnTo>
                  <a:lnTo>
                    <a:pt x="15" y="292"/>
                  </a:lnTo>
                  <a:lnTo>
                    <a:pt x="12" y="301"/>
                  </a:lnTo>
                  <a:lnTo>
                    <a:pt x="3" y="301"/>
                  </a:lnTo>
                  <a:lnTo>
                    <a:pt x="0" y="289"/>
                  </a:lnTo>
                  <a:lnTo>
                    <a:pt x="9" y="286"/>
                  </a:lnTo>
                  <a:lnTo>
                    <a:pt x="18" y="280"/>
                  </a:lnTo>
                  <a:lnTo>
                    <a:pt x="21" y="271"/>
                  </a:lnTo>
                  <a:lnTo>
                    <a:pt x="30" y="262"/>
                  </a:lnTo>
                  <a:lnTo>
                    <a:pt x="39" y="256"/>
                  </a:lnTo>
                  <a:lnTo>
                    <a:pt x="51" y="250"/>
                  </a:lnTo>
                  <a:lnTo>
                    <a:pt x="63" y="244"/>
                  </a:lnTo>
                  <a:lnTo>
                    <a:pt x="78" y="235"/>
                  </a:lnTo>
                  <a:lnTo>
                    <a:pt x="90" y="235"/>
                  </a:lnTo>
                  <a:lnTo>
                    <a:pt x="99" y="235"/>
                  </a:lnTo>
                  <a:lnTo>
                    <a:pt x="108" y="235"/>
                  </a:lnTo>
                  <a:lnTo>
                    <a:pt x="120" y="235"/>
                  </a:lnTo>
                  <a:lnTo>
                    <a:pt x="129" y="229"/>
                  </a:lnTo>
                  <a:lnTo>
                    <a:pt x="138" y="226"/>
                  </a:lnTo>
                  <a:lnTo>
                    <a:pt x="147" y="223"/>
                  </a:lnTo>
                  <a:lnTo>
                    <a:pt x="152" y="214"/>
                  </a:lnTo>
                  <a:lnTo>
                    <a:pt x="152" y="205"/>
                  </a:lnTo>
                  <a:lnTo>
                    <a:pt x="152" y="196"/>
                  </a:lnTo>
                  <a:lnTo>
                    <a:pt x="155" y="187"/>
                  </a:lnTo>
                  <a:lnTo>
                    <a:pt x="164" y="184"/>
                  </a:lnTo>
                  <a:lnTo>
                    <a:pt x="173" y="184"/>
                  </a:lnTo>
                  <a:lnTo>
                    <a:pt x="182" y="190"/>
                  </a:lnTo>
                  <a:lnTo>
                    <a:pt x="194" y="187"/>
                  </a:lnTo>
                  <a:lnTo>
                    <a:pt x="200" y="178"/>
                  </a:lnTo>
                  <a:lnTo>
                    <a:pt x="206" y="169"/>
                  </a:lnTo>
                  <a:lnTo>
                    <a:pt x="209" y="160"/>
                  </a:lnTo>
                  <a:lnTo>
                    <a:pt x="215" y="150"/>
                  </a:lnTo>
                  <a:lnTo>
                    <a:pt x="224" y="138"/>
                  </a:lnTo>
                  <a:lnTo>
                    <a:pt x="230" y="129"/>
                  </a:lnTo>
                  <a:lnTo>
                    <a:pt x="230" y="120"/>
                  </a:lnTo>
                  <a:lnTo>
                    <a:pt x="230" y="111"/>
                  </a:lnTo>
                  <a:lnTo>
                    <a:pt x="230" y="102"/>
                  </a:lnTo>
                  <a:lnTo>
                    <a:pt x="233" y="93"/>
                  </a:lnTo>
                  <a:lnTo>
                    <a:pt x="233" y="84"/>
                  </a:lnTo>
                  <a:lnTo>
                    <a:pt x="236" y="75"/>
                  </a:lnTo>
                  <a:lnTo>
                    <a:pt x="236" y="66"/>
                  </a:lnTo>
                  <a:lnTo>
                    <a:pt x="236" y="57"/>
                  </a:lnTo>
                  <a:lnTo>
                    <a:pt x="236" y="48"/>
                  </a:lnTo>
                  <a:lnTo>
                    <a:pt x="236" y="39"/>
                  </a:lnTo>
                  <a:lnTo>
                    <a:pt x="236" y="30"/>
                  </a:lnTo>
                  <a:lnTo>
                    <a:pt x="236" y="21"/>
                  </a:lnTo>
                  <a:lnTo>
                    <a:pt x="245" y="18"/>
                  </a:lnTo>
                  <a:lnTo>
                    <a:pt x="254" y="18"/>
                  </a:lnTo>
                  <a:lnTo>
                    <a:pt x="263" y="15"/>
                  </a:lnTo>
                  <a:lnTo>
                    <a:pt x="263" y="12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46" name="Freeform 13"/>
            <p:cNvSpPr>
              <a:spLocks/>
            </p:cNvSpPr>
            <p:nvPr/>
          </p:nvSpPr>
          <p:spPr bwMode="auto">
            <a:xfrm>
              <a:off x="3178" y="1006"/>
              <a:ext cx="55" cy="49"/>
            </a:xfrm>
            <a:custGeom>
              <a:avLst/>
              <a:gdLst>
                <a:gd name="T0" fmla="*/ 24 w 55"/>
                <a:gd name="T1" fmla="*/ 0 h 49"/>
                <a:gd name="T2" fmla="*/ 9 w 55"/>
                <a:gd name="T3" fmla="*/ 8 h 49"/>
                <a:gd name="T4" fmla="*/ 21 w 55"/>
                <a:gd name="T5" fmla="*/ 8 h 49"/>
                <a:gd name="T6" fmla="*/ 27 w 55"/>
                <a:gd name="T7" fmla="*/ 20 h 49"/>
                <a:gd name="T8" fmla="*/ 36 w 55"/>
                <a:gd name="T9" fmla="*/ 20 h 49"/>
                <a:gd name="T10" fmla="*/ 45 w 55"/>
                <a:gd name="T11" fmla="*/ 14 h 49"/>
                <a:gd name="T12" fmla="*/ 54 w 55"/>
                <a:gd name="T13" fmla="*/ 11 h 49"/>
                <a:gd name="T14" fmla="*/ 54 w 55"/>
                <a:gd name="T15" fmla="*/ 23 h 49"/>
                <a:gd name="T16" fmla="*/ 54 w 55"/>
                <a:gd name="T17" fmla="*/ 31 h 49"/>
                <a:gd name="T18" fmla="*/ 45 w 55"/>
                <a:gd name="T19" fmla="*/ 34 h 49"/>
                <a:gd name="T20" fmla="*/ 33 w 55"/>
                <a:gd name="T21" fmla="*/ 34 h 49"/>
                <a:gd name="T22" fmla="*/ 30 w 55"/>
                <a:gd name="T23" fmla="*/ 25 h 49"/>
                <a:gd name="T24" fmla="*/ 27 w 55"/>
                <a:gd name="T25" fmla="*/ 34 h 49"/>
                <a:gd name="T26" fmla="*/ 21 w 55"/>
                <a:gd name="T27" fmla="*/ 42 h 49"/>
                <a:gd name="T28" fmla="*/ 9 w 55"/>
                <a:gd name="T29" fmla="*/ 48 h 49"/>
                <a:gd name="T30" fmla="*/ 0 w 55"/>
                <a:gd name="T31" fmla="*/ 40 h 49"/>
                <a:gd name="T32" fmla="*/ 0 w 55"/>
                <a:gd name="T33" fmla="*/ 31 h 49"/>
                <a:gd name="T34" fmla="*/ 0 w 55"/>
                <a:gd name="T35" fmla="*/ 23 h 49"/>
                <a:gd name="T36" fmla="*/ 3 w 55"/>
                <a:gd name="T37" fmla="*/ 14 h 49"/>
                <a:gd name="T38" fmla="*/ 24 w 55"/>
                <a:gd name="T39" fmla="*/ 0 h 4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5"/>
                <a:gd name="T61" fmla="*/ 0 h 49"/>
                <a:gd name="T62" fmla="*/ 55 w 55"/>
                <a:gd name="T63" fmla="*/ 49 h 4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5" h="49">
                  <a:moveTo>
                    <a:pt x="24" y="0"/>
                  </a:moveTo>
                  <a:lnTo>
                    <a:pt x="9" y="8"/>
                  </a:lnTo>
                  <a:lnTo>
                    <a:pt x="21" y="8"/>
                  </a:lnTo>
                  <a:lnTo>
                    <a:pt x="27" y="20"/>
                  </a:lnTo>
                  <a:lnTo>
                    <a:pt x="36" y="20"/>
                  </a:lnTo>
                  <a:lnTo>
                    <a:pt x="45" y="14"/>
                  </a:lnTo>
                  <a:lnTo>
                    <a:pt x="54" y="11"/>
                  </a:lnTo>
                  <a:lnTo>
                    <a:pt x="54" y="23"/>
                  </a:lnTo>
                  <a:lnTo>
                    <a:pt x="54" y="31"/>
                  </a:lnTo>
                  <a:lnTo>
                    <a:pt x="45" y="34"/>
                  </a:lnTo>
                  <a:lnTo>
                    <a:pt x="33" y="34"/>
                  </a:lnTo>
                  <a:lnTo>
                    <a:pt x="30" y="25"/>
                  </a:lnTo>
                  <a:lnTo>
                    <a:pt x="27" y="34"/>
                  </a:lnTo>
                  <a:lnTo>
                    <a:pt x="21" y="42"/>
                  </a:lnTo>
                  <a:lnTo>
                    <a:pt x="9" y="48"/>
                  </a:lnTo>
                  <a:lnTo>
                    <a:pt x="0" y="40"/>
                  </a:lnTo>
                  <a:lnTo>
                    <a:pt x="0" y="31"/>
                  </a:lnTo>
                  <a:lnTo>
                    <a:pt x="0" y="23"/>
                  </a:lnTo>
                  <a:lnTo>
                    <a:pt x="3" y="14"/>
                  </a:lnTo>
                  <a:lnTo>
                    <a:pt x="24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47" name="Freeform 14"/>
            <p:cNvSpPr>
              <a:spLocks/>
            </p:cNvSpPr>
            <p:nvPr/>
          </p:nvSpPr>
          <p:spPr bwMode="auto">
            <a:xfrm>
              <a:off x="3100" y="1033"/>
              <a:ext cx="58" cy="103"/>
            </a:xfrm>
            <a:custGeom>
              <a:avLst/>
              <a:gdLst>
                <a:gd name="T0" fmla="*/ 6 w 58"/>
                <a:gd name="T1" fmla="*/ 21 h 103"/>
                <a:gd name="T2" fmla="*/ 0 w 58"/>
                <a:gd name="T3" fmla="*/ 9 h 103"/>
                <a:gd name="T4" fmla="*/ 9 w 58"/>
                <a:gd name="T5" fmla="*/ 6 h 103"/>
                <a:gd name="T6" fmla="*/ 18 w 58"/>
                <a:gd name="T7" fmla="*/ 3 h 103"/>
                <a:gd name="T8" fmla="*/ 27 w 58"/>
                <a:gd name="T9" fmla="*/ 0 h 103"/>
                <a:gd name="T10" fmla="*/ 36 w 58"/>
                <a:gd name="T11" fmla="*/ 3 h 103"/>
                <a:gd name="T12" fmla="*/ 42 w 58"/>
                <a:gd name="T13" fmla="*/ 12 h 103"/>
                <a:gd name="T14" fmla="*/ 42 w 58"/>
                <a:gd name="T15" fmla="*/ 21 h 103"/>
                <a:gd name="T16" fmla="*/ 51 w 58"/>
                <a:gd name="T17" fmla="*/ 24 h 103"/>
                <a:gd name="T18" fmla="*/ 57 w 58"/>
                <a:gd name="T19" fmla="*/ 33 h 103"/>
                <a:gd name="T20" fmla="*/ 57 w 58"/>
                <a:gd name="T21" fmla="*/ 42 h 103"/>
                <a:gd name="T22" fmla="*/ 57 w 58"/>
                <a:gd name="T23" fmla="*/ 51 h 103"/>
                <a:gd name="T24" fmla="*/ 57 w 58"/>
                <a:gd name="T25" fmla="*/ 60 h 103"/>
                <a:gd name="T26" fmla="*/ 57 w 58"/>
                <a:gd name="T27" fmla="*/ 69 h 103"/>
                <a:gd name="T28" fmla="*/ 57 w 58"/>
                <a:gd name="T29" fmla="*/ 81 h 103"/>
                <a:gd name="T30" fmla="*/ 48 w 58"/>
                <a:gd name="T31" fmla="*/ 87 h 103"/>
                <a:gd name="T32" fmla="*/ 39 w 58"/>
                <a:gd name="T33" fmla="*/ 90 h 103"/>
                <a:gd name="T34" fmla="*/ 30 w 58"/>
                <a:gd name="T35" fmla="*/ 99 h 103"/>
                <a:gd name="T36" fmla="*/ 21 w 58"/>
                <a:gd name="T37" fmla="*/ 102 h 103"/>
                <a:gd name="T38" fmla="*/ 12 w 58"/>
                <a:gd name="T39" fmla="*/ 99 h 103"/>
                <a:gd name="T40" fmla="*/ 12 w 58"/>
                <a:gd name="T41" fmla="*/ 90 h 103"/>
                <a:gd name="T42" fmla="*/ 12 w 58"/>
                <a:gd name="T43" fmla="*/ 81 h 103"/>
                <a:gd name="T44" fmla="*/ 9 w 58"/>
                <a:gd name="T45" fmla="*/ 69 h 103"/>
                <a:gd name="T46" fmla="*/ 3 w 58"/>
                <a:gd name="T47" fmla="*/ 60 h 103"/>
                <a:gd name="T48" fmla="*/ 3 w 58"/>
                <a:gd name="T49" fmla="*/ 51 h 103"/>
                <a:gd name="T50" fmla="*/ 3 w 58"/>
                <a:gd name="T51" fmla="*/ 42 h 103"/>
                <a:gd name="T52" fmla="*/ 3 w 58"/>
                <a:gd name="T53" fmla="*/ 33 h 103"/>
                <a:gd name="T54" fmla="*/ 3 w 58"/>
                <a:gd name="T55" fmla="*/ 24 h 103"/>
                <a:gd name="T56" fmla="*/ 3 w 58"/>
                <a:gd name="T57" fmla="*/ 15 h 103"/>
                <a:gd name="T58" fmla="*/ 6 w 58"/>
                <a:gd name="T59" fmla="*/ 21 h 10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8"/>
                <a:gd name="T91" fmla="*/ 0 h 103"/>
                <a:gd name="T92" fmla="*/ 58 w 58"/>
                <a:gd name="T93" fmla="*/ 103 h 103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8" h="103">
                  <a:moveTo>
                    <a:pt x="6" y="21"/>
                  </a:moveTo>
                  <a:lnTo>
                    <a:pt x="0" y="9"/>
                  </a:lnTo>
                  <a:lnTo>
                    <a:pt x="9" y="6"/>
                  </a:lnTo>
                  <a:lnTo>
                    <a:pt x="18" y="3"/>
                  </a:lnTo>
                  <a:lnTo>
                    <a:pt x="27" y="0"/>
                  </a:lnTo>
                  <a:lnTo>
                    <a:pt x="36" y="3"/>
                  </a:lnTo>
                  <a:lnTo>
                    <a:pt x="42" y="12"/>
                  </a:lnTo>
                  <a:lnTo>
                    <a:pt x="42" y="21"/>
                  </a:lnTo>
                  <a:lnTo>
                    <a:pt x="51" y="24"/>
                  </a:lnTo>
                  <a:lnTo>
                    <a:pt x="57" y="33"/>
                  </a:lnTo>
                  <a:lnTo>
                    <a:pt x="57" y="42"/>
                  </a:lnTo>
                  <a:lnTo>
                    <a:pt x="57" y="51"/>
                  </a:lnTo>
                  <a:lnTo>
                    <a:pt x="57" y="60"/>
                  </a:lnTo>
                  <a:lnTo>
                    <a:pt x="57" y="69"/>
                  </a:lnTo>
                  <a:lnTo>
                    <a:pt x="57" y="81"/>
                  </a:lnTo>
                  <a:lnTo>
                    <a:pt x="48" y="87"/>
                  </a:lnTo>
                  <a:lnTo>
                    <a:pt x="39" y="90"/>
                  </a:lnTo>
                  <a:lnTo>
                    <a:pt x="30" y="99"/>
                  </a:lnTo>
                  <a:lnTo>
                    <a:pt x="21" y="102"/>
                  </a:lnTo>
                  <a:lnTo>
                    <a:pt x="12" y="99"/>
                  </a:lnTo>
                  <a:lnTo>
                    <a:pt x="12" y="90"/>
                  </a:lnTo>
                  <a:lnTo>
                    <a:pt x="12" y="81"/>
                  </a:lnTo>
                  <a:lnTo>
                    <a:pt x="9" y="69"/>
                  </a:lnTo>
                  <a:lnTo>
                    <a:pt x="3" y="60"/>
                  </a:lnTo>
                  <a:lnTo>
                    <a:pt x="3" y="51"/>
                  </a:lnTo>
                  <a:lnTo>
                    <a:pt x="3" y="42"/>
                  </a:lnTo>
                  <a:lnTo>
                    <a:pt x="3" y="33"/>
                  </a:lnTo>
                  <a:lnTo>
                    <a:pt x="3" y="24"/>
                  </a:lnTo>
                  <a:lnTo>
                    <a:pt x="3" y="15"/>
                  </a:lnTo>
                  <a:lnTo>
                    <a:pt x="6" y="21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48" name="Freeform 15"/>
            <p:cNvSpPr>
              <a:spLocks/>
            </p:cNvSpPr>
            <p:nvPr/>
          </p:nvSpPr>
          <p:spPr bwMode="auto">
            <a:xfrm>
              <a:off x="3106" y="1150"/>
              <a:ext cx="31" cy="31"/>
            </a:xfrm>
            <a:custGeom>
              <a:avLst/>
              <a:gdLst>
                <a:gd name="T0" fmla="*/ 0 w 31"/>
                <a:gd name="T1" fmla="*/ 0 h 31"/>
                <a:gd name="T2" fmla="*/ 21 w 31"/>
                <a:gd name="T3" fmla="*/ 6 h 31"/>
                <a:gd name="T4" fmla="*/ 30 w 31"/>
                <a:gd name="T5" fmla="*/ 6 h 31"/>
                <a:gd name="T6" fmla="*/ 24 w 31"/>
                <a:gd name="T7" fmla="*/ 15 h 31"/>
                <a:gd name="T8" fmla="*/ 18 w 31"/>
                <a:gd name="T9" fmla="*/ 27 h 31"/>
                <a:gd name="T10" fmla="*/ 9 w 31"/>
                <a:gd name="T11" fmla="*/ 30 h 31"/>
                <a:gd name="T12" fmla="*/ 3 w 31"/>
                <a:gd name="T13" fmla="*/ 21 h 31"/>
                <a:gd name="T14" fmla="*/ 6 w 31"/>
                <a:gd name="T15" fmla="*/ 12 h 31"/>
                <a:gd name="T16" fmla="*/ 12 w 31"/>
                <a:gd name="T17" fmla="*/ 3 h 31"/>
                <a:gd name="T18" fmla="*/ 0 w 31"/>
                <a:gd name="T19" fmla="*/ 0 h 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"/>
                <a:gd name="T31" fmla="*/ 0 h 31"/>
                <a:gd name="T32" fmla="*/ 31 w 31"/>
                <a:gd name="T33" fmla="*/ 31 h 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" h="31">
                  <a:moveTo>
                    <a:pt x="0" y="0"/>
                  </a:moveTo>
                  <a:lnTo>
                    <a:pt x="21" y="6"/>
                  </a:lnTo>
                  <a:lnTo>
                    <a:pt x="30" y="6"/>
                  </a:lnTo>
                  <a:lnTo>
                    <a:pt x="24" y="15"/>
                  </a:lnTo>
                  <a:lnTo>
                    <a:pt x="18" y="27"/>
                  </a:lnTo>
                  <a:lnTo>
                    <a:pt x="9" y="30"/>
                  </a:lnTo>
                  <a:lnTo>
                    <a:pt x="3" y="21"/>
                  </a:lnTo>
                  <a:lnTo>
                    <a:pt x="6" y="12"/>
                  </a:lnTo>
                  <a:lnTo>
                    <a:pt x="12" y="3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49" name="Freeform 16"/>
            <p:cNvSpPr>
              <a:spLocks/>
            </p:cNvSpPr>
            <p:nvPr/>
          </p:nvSpPr>
          <p:spPr bwMode="auto">
            <a:xfrm>
              <a:off x="2006" y="732"/>
              <a:ext cx="878" cy="812"/>
            </a:xfrm>
            <a:custGeom>
              <a:avLst/>
              <a:gdLst>
                <a:gd name="T0" fmla="*/ 859 w 878"/>
                <a:gd name="T1" fmla="*/ 39 h 812"/>
                <a:gd name="T2" fmla="*/ 820 w 878"/>
                <a:gd name="T3" fmla="*/ 48 h 812"/>
                <a:gd name="T4" fmla="*/ 785 w 878"/>
                <a:gd name="T5" fmla="*/ 72 h 812"/>
                <a:gd name="T6" fmla="*/ 776 w 878"/>
                <a:gd name="T7" fmla="*/ 36 h 812"/>
                <a:gd name="T8" fmla="*/ 790 w 878"/>
                <a:gd name="T9" fmla="*/ 3 h 812"/>
                <a:gd name="T10" fmla="*/ 758 w 878"/>
                <a:gd name="T11" fmla="*/ 9 h 812"/>
                <a:gd name="T12" fmla="*/ 728 w 878"/>
                <a:gd name="T13" fmla="*/ 36 h 812"/>
                <a:gd name="T14" fmla="*/ 704 w 878"/>
                <a:gd name="T15" fmla="*/ 66 h 812"/>
                <a:gd name="T16" fmla="*/ 665 w 878"/>
                <a:gd name="T17" fmla="*/ 72 h 812"/>
                <a:gd name="T18" fmla="*/ 674 w 878"/>
                <a:gd name="T19" fmla="*/ 105 h 812"/>
                <a:gd name="T20" fmla="*/ 707 w 878"/>
                <a:gd name="T21" fmla="*/ 120 h 812"/>
                <a:gd name="T22" fmla="*/ 740 w 878"/>
                <a:gd name="T23" fmla="*/ 135 h 812"/>
                <a:gd name="T24" fmla="*/ 779 w 878"/>
                <a:gd name="T25" fmla="*/ 123 h 812"/>
                <a:gd name="T26" fmla="*/ 817 w 878"/>
                <a:gd name="T27" fmla="*/ 132 h 812"/>
                <a:gd name="T28" fmla="*/ 829 w 878"/>
                <a:gd name="T29" fmla="*/ 150 h 812"/>
                <a:gd name="T30" fmla="*/ 793 w 878"/>
                <a:gd name="T31" fmla="*/ 165 h 812"/>
                <a:gd name="T32" fmla="*/ 773 w 878"/>
                <a:gd name="T33" fmla="*/ 192 h 812"/>
                <a:gd name="T34" fmla="*/ 749 w 878"/>
                <a:gd name="T35" fmla="*/ 228 h 812"/>
                <a:gd name="T36" fmla="*/ 764 w 878"/>
                <a:gd name="T37" fmla="*/ 255 h 812"/>
                <a:gd name="T38" fmla="*/ 790 w 878"/>
                <a:gd name="T39" fmla="*/ 288 h 812"/>
                <a:gd name="T40" fmla="*/ 814 w 878"/>
                <a:gd name="T41" fmla="*/ 321 h 812"/>
                <a:gd name="T42" fmla="*/ 835 w 878"/>
                <a:gd name="T43" fmla="*/ 357 h 812"/>
                <a:gd name="T44" fmla="*/ 847 w 878"/>
                <a:gd name="T45" fmla="*/ 393 h 812"/>
                <a:gd name="T46" fmla="*/ 832 w 878"/>
                <a:gd name="T47" fmla="*/ 430 h 812"/>
                <a:gd name="T48" fmla="*/ 850 w 878"/>
                <a:gd name="T49" fmla="*/ 460 h 812"/>
                <a:gd name="T50" fmla="*/ 841 w 878"/>
                <a:gd name="T51" fmla="*/ 499 h 812"/>
                <a:gd name="T52" fmla="*/ 823 w 878"/>
                <a:gd name="T53" fmla="*/ 532 h 812"/>
                <a:gd name="T54" fmla="*/ 817 w 878"/>
                <a:gd name="T55" fmla="*/ 568 h 812"/>
                <a:gd name="T56" fmla="*/ 811 w 878"/>
                <a:gd name="T57" fmla="*/ 610 h 812"/>
                <a:gd name="T58" fmla="*/ 790 w 878"/>
                <a:gd name="T59" fmla="*/ 640 h 812"/>
                <a:gd name="T60" fmla="*/ 758 w 878"/>
                <a:gd name="T61" fmla="*/ 667 h 812"/>
                <a:gd name="T62" fmla="*/ 725 w 878"/>
                <a:gd name="T63" fmla="*/ 697 h 812"/>
                <a:gd name="T64" fmla="*/ 704 w 878"/>
                <a:gd name="T65" fmla="*/ 724 h 812"/>
                <a:gd name="T66" fmla="*/ 665 w 878"/>
                <a:gd name="T67" fmla="*/ 733 h 812"/>
                <a:gd name="T68" fmla="*/ 635 w 878"/>
                <a:gd name="T69" fmla="*/ 757 h 812"/>
                <a:gd name="T70" fmla="*/ 597 w 878"/>
                <a:gd name="T71" fmla="*/ 766 h 812"/>
                <a:gd name="T72" fmla="*/ 561 w 878"/>
                <a:gd name="T73" fmla="*/ 769 h 812"/>
                <a:gd name="T74" fmla="*/ 525 w 878"/>
                <a:gd name="T75" fmla="*/ 787 h 812"/>
                <a:gd name="T76" fmla="*/ 507 w 878"/>
                <a:gd name="T77" fmla="*/ 802 h 812"/>
                <a:gd name="T78" fmla="*/ 498 w 878"/>
                <a:gd name="T79" fmla="*/ 766 h 812"/>
                <a:gd name="T80" fmla="*/ 462 w 878"/>
                <a:gd name="T81" fmla="*/ 769 h 812"/>
                <a:gd name="T82" fmla="*/ 430 w 878"/>
                <a:gd name="T83" fmla="*/ 751 h 812"/>
                <a:gd name="T84" fmla="*/ 400 w 878"/>
                <a:gd name="T85" fmla="*/ 718 h 812"/>
                <a:gd name="T86" fmla="*/ 367 w 878"/>
                <a:gd name="T87" fmla="*/ 712 h 812"/>
                <a:gd name="T88" fmla="*/ 325 w 878"/>
                <a:gd name="T89" fmla="*/ 721 h 812"/>
                <a:gd name="T90" fmla="*/ 286 w 878"/>
                <a:gd name="T91" fmla="*/ 733 h 812"/>
                <a:gd name="T92" fmla="*/ 251 w 878"/>
                <a:gd name="T93" fmla="*/ 751 h 812"/>
                <a:gd name="T94" fmla="*/ 215 w 878"/>
                <a:gd name="T95" fmla="*/ 721 h 812"/>
                <a:gd name="T96" fmla="*/ 188 w 878"/>
                <a:gd name="T97" fmla="*/ 718 h 812"/>
                <a:gd name="T98" fmla="*/ 155 w 878"/>
                <a:gd name="T99" fmla="*/ 736 h 812"/>
                <a:gd name="T100" fmla="*/ 152 w 878"/>
                <a:gd name="T101" fmla="*/ 697 h 812"/>
                <a:gd name="T102" fmla="*/ 128 w 878"/>
                <a:gd name="T103" fmla="*/ 673 h 812"/>
                <a:gd name="T104" fmla="*/ 107 w 878"/>
                <a:gd name="T105" fmla="*/ 655 h 812"/>
                <a:gd name="T106" fmla="*/ 125 w 878"/>
                <a:gd name="T107" fmla="*/ 616 h 812"/>
                <a:gd name="T108" fmla="*/ 143 w 878"/>
                <a:gd name="T109" fmla="*/ 577 h 812"/>
                <a:gd name="T110" fmla="*/ 131 w 878"/>
                <a:gd name="T111" fmla="*/ 547 h 812"/>
                <a:gd name="T112" fmla="*/ 116 w 878"/>
                <a:gd name="T113" fmla="*/ 517 h 812"/>
                <a:gd name="T114" fmla="*/ 75 w 878"/>
                <a:gd name="T115" fmla="*/ 511 h 812"/>
                <a:gd name="T116" fmla="*/ 51 w 878"/>
                <a:gd name="T117" fmla="*/ 484 h 812"/>
                <a:gd name="T118" fmla="*/ 12 w 878"/>
                <a:gd name="T119" fmla="*/ 457 h 8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78"/>
                <a:gd name="T181" fmla="*/ 0 h 812"/>
                <a:gd name="T182" fmla="*/ 878 w 878"/>
                <a:gd name="T183" fmla="*/ 812 h 81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78" h="812">
                  <a:moveTo>
                    <a:pt x="862" y="33"/>
                  </a:moveTo>
                  <a:lnTo>
                    <a:pt x="877" y="42"/>
                  </a:lnTo>
                  <a:lnTo>
                    <a:pt x="868" y="42"/>
                  </a:lnTo>
                  <a:lnTo>
                    <a:pt x="859" y="39"/>
                  </a:lnTo>
                  <a:lnTo>
                    <a:pt x="847" y="39"/>
                  </a:lnTo>
                  <a:lnTo>
                    <a:pt x="838" y="39"/>
                  </a:lnTo>
                  <a:lnTo>
                    <a:pt x="829" y="42"/>
                  </a:lnTo>
                  <a:lnTo>
                    <a:pt x="820" y="48"/>
                  </a:lnTo>
                  <a:lnTo>
                    <a:pt x="811" y="57"/>
                  </a:lnTo>
                  <a:lnTo>
                    <a:pt x="799" y="63"/>
                  </a:lnTo>
                  <a:lnTo>
                    <a:pt x="793" y="72"/>
                  </a:lnTo>
                  <a:lnTo>
                    <a:pt x="785" y="72"/>
                  </a:lnTo>
                  <a:lnTo>
                    <a:pt x="785" y="63"/>
                  </a:lnTo>
                  <a:lnTo>
                    <a:pt x="785" y="54"/>
                  </a:lnTo>
                  <a:lnTo>
                    <a:pt x="776" y="48"/>
                  </a:lnTo>
                  <a:lnTo>
                    <a:pt x="776" y="36"/>
                  </a:lnTo>
                  <a:lnTo>
                    <a:pt x="785" y="30"/>
                  </a:lnTo>
                  <a:lnTo>
                    <a:pt x="790" y="21"/>
                  </a:lnTo>
                  <a:lnTo>
                    <a:pt x="790" y="12"/>
                  </a:lnTo>
                  <a:lnTo>
                    <a:pt x="790" y="3"/>
                  </a:lnTo>
                  <a:lnTo>
                    <a:pt x="779" y="0"/>
                  </a:lnTo>
                  <a:lnTo>
                    <a:pt x="770" y="0"/>
                  </a:lnTo>
                  <a:lnTo>
                    <a:pt x="761" y="0"/>
                  </a:lnTo>
                  <a:lnTo>
                    <a:pt x="758" y="9"/>
                  </a:lnTo>
                  <a:lnTo>
                    <a:pt x="755" y="18"/>
                  </a:lnTo>
                  <a:lnTo>
                    <a:pt x="746" y="24"/>
                  </a:lnTo>
                  <a:lnTo>
                    <a:pt x="737" y="30"/>
                  </a:lnTo>
                  <a:lnTo>
                    <a:pt x="728" y="36"/>
                  </a:lnTo>
                  <a:lnTo>
                    <a:pt x="719" y="42"/>
                  </a:lnTo>
                  <a:lnTo>
                    <a:pt x="716" y="51"/>
                  </a:lnTo>
                  <a:lnTo>
                    <a:pt x="713" y="60"/>
                  </a:lnTo>
                  <a:lnTo>
                    <a:pt x="704" y="66"/>
                  </a:lnTo>
                  <a:lnTo>
                    <a:pt x="692" y="72"/>
                  </a:lnTo>
                  <a:lnTo>
                    <a:pt x="683" y="78"/>
                  </a:lnTo>
                  <a:lnTo>
                    <a:pt x="674" y="72"/>
                  </a:lnTo>
                  <a:lnTo>
                    <a:pt x="665" y="72"/>
                  </a:lnTo>
                  <a:lnTo>
                    <a:pt x="662" y="81"/>
                  </a:lnTo>
                  <a:lnTo>
                    <a:pt x="671" y="87"/>
                  </a:lnTo>
                  <a:lnTo>
                    <a:pt x="674" y="96"/>
                  </a:lnTo>
                  <a:lnTo>
                    <a:pt x="674" y="105"/>
                  </a:lnTo>
                  <a:lnTo>
                    <a:pt x="680" y="114"/>
                  </a:lnTo>
                  <a:lnTo>
                    <a:pt x="689" y="120"/>
                  </a:lnTo>
                  <a:lnTo>
                    <a:pt x="698" y="120"/>
                  </a:lnTo>
                  <a:lnTo>
                    <a:pt x="707" y="120"/>
                  </a:lnTo>
                  <a:lnTo>
                    <a:pt x="716" y="123"/>
                  </a:lnTo>
                  <a:lnTo>
                    <a:pt x="722" y="132"/>
                  </a:lnTo>
                  <a:lnTo>
                    <a:pt x="731" y="135"/>
                  </a:lnTo>
                  <a:lnTo>
                    <a:pt x="740" y="135"/>
                  </a:lnTo>
                  <a:lnTo>
                    <a:pt x="752" y="135"/>
                  </a:lnTo>
                  <a:lnTo>
                    <a:pt x="761" y="126"/>
                  </a:lnTo>
                  <a:lnTo>
                    <a:pt x="770" y="123"/>
                  </a:lnTo>
                  <a:lnTo>
                    <a:pt x="779" y="123"/>
                  </a:lnTo>
                  <a:lnTo>
                    <a:pt x="788" y="123"/>
                  </a:lnTo>
                  <a:lnTo>
                    <a:pt x="799" y="126"/>
                  </a:lnTo>
                  <a:lnTo>
                    <a:pt x="808" y="129"/>
                  </a:lnTo>
                  <a:lnTo>
                    <a:pt x="817" y="132"/>
                  </a:lnTo>
                  <a:lnTo>
                    <a:pt x="826" y="132"/>
                  </a:lnTo>
                  <a:lnTo>
                    <a:pt x="835" y="132"/>
                  </a:lnTo>
                  <a:lnTo>
                    <a:pt x="835" y="141"/>
                  </a:lnTo>
                  <a:lnTo>
                    <a:pt x="829" y="150"/>
                  </a:lnTo>
                  <a:lnTo>
                    <a:pt x="820" y="156"/>
                  </a:lnTo>
                  <a:lnTo>
                    <a:pt x="811" y="156"/>
                  </a:lnTo>
                  <a:lnTo>
                    <a:pt x="802" y="162"/>
                  </a:lnTo>
                  <a:lnTo>
                    <a:pt x="793" y="165"/>
                  </a:lnTo>
                  <a:lnTo>
                    <a:pt x="785" y="165"/>
                  </a:lnTo>
                  <a:lnTo>
                    <a:pt x="782" y="174"/>
                  </a:lnTo>
                  <a:lnTo>
                    <a:pt x="776" y="183"/>
                  </a:lnTo>
                  <a:lnTo>
                    <a:pt x="773" y="192"/>
                  </a:lnTo>
                  <a:lnTo>
                    <a:pt x="770" y="201"/>
                  </a:lnTo>
                  <a:lnTo>
                    <a:pt x="761" y="210"/>
                  </a:lnTo>
                  <a:lnTo>
                    <a:pt x="755" y="219"/>
                  </a:lnTo>
                  <a:lnTo>
                    <a:pt x="749" y="228"/>
                  </a:lnTo>
                  <a:lnTo>
                    <a:pt x="740" y="237"/>
                  </a:lnTo>
                  <a:lnTo>
                    <a:pt x="749" y="243"/>
                  </a:lnTo>
                  <a:lnTo>
                    <a:pt x="755" y="252"/>
                  </a:lnTo>
                  <a:lnTo>
                    <a:pt x="764" y="255"/>
                  </a:lnTo>
                  <a:lnTo>
                    <a:pt x="773" y="261"/>
                  </a:lnTo>
                  <a:lnTo>
                    <a:pt x="779" y="270"/>
                  </a:lnTo>
                  <a:lnTo>
                    <a:pt x="788" y="279"/>
                  </a:lnTo>
                  <a:lnTo>
                    <a:pt x="790" y="288"/>
                  </a:lnTo>
                  <a:lnTo>
                    <a:pt x="790" y="297"/>
                  </a:lnTo>
                  <a:lnTo>
                    <a:pt x="799" y="303"/>
                  </a:lnTo>
                  <a:lnTo>
                    <a:pt x="805" y="312"/>
                  </a:lnTo>
                  <a:lnTo>
                    <a:pt x="814" y="321"/>
                  </a:lnTo>
                  <a:lnTo>
                    <a:pt x="820" y="330"/>
                  </a:lnTo>
                  <a:lnTo>
                    <a:pt x="826" y="339"/>
                  </a:lnTo>
                  <a:lnTo>
                    <a:pt x="829" y="348"/>
                  </a:lnTo>
                  <a:lnTo>
                    <a:pt x="835" y="357"/>
                  </a:lnTo>
                  <a:lnTo>
                    <a:pt x="841" y="366"/>
                  </a:lnTo>
                  <a:lnTo>
                    <a:pt x="841" y="375"/>
                  </a:lnTo>
                  <a:lnTo>
                    <a:pt x="841" y="384"/>
                  </a:lnTo>
                  <a:lnTo>
                    <a:pt x="847" y="393"/>
                  </a:lnTo>
                  <a:lnTo>
                    <a:pt x="847" y="402"/>
                  </a:lnTo>
                  <a:lnTo>
                    <a:pt x="841" y="412"/>
                  </a:lnTo>
                  <a:lnTo>
                    <a:pt x="835" y="421"/>
                  </a:lnTo>
                  <a:lnTo>
                    <a:pt x="832" y="430"/>
                  </a:lnTo>
                  <a:lnTo>
                    <a:pt x="835" y="439"/>
                  </a:lnTo>
                  <a:lnTo>
                    <a:pt x="847" y="439"/>
                  </a:lnTo>
                  <a:lnTo>
                    <a:pt x="850" y="451"/>
                  </a:lnTo>
                  <a:lnTo>
                    <a:pt x="850" y="460"/>
                  </a:lnTo>
                  <a:lnTo>
                    <a:pt x="850" y="469"/>
                  </a:lnTo>
                  <a:lnTo>
                    <a:pt x="850" y="481"/>
                  </a:lnTo>
                  <a:lnTo>
                    <a:pt x="844" y="490"/>
                  </a:lnTo>
                  <a:lnTo>
                    <a:pt x="841" y="499"/>
                  </a:lnTo>
                  <a:lnTo>
                    <a:pt x="832" y="505"/>
                  </a:lnTo>
                  <a:lnTo>
                    <a:pt x="832" y="514"/>
                  </a:lnTo>
                  <a:lnTo>
                    <a:pt x="826" y="523"/>
                  </a:lnTo>
                  <a:lnTo>
                    <a:pt x="823" y="532"/>
                  </a:lnTo>
                  <a:lnTo>
                    <a:pt x="823" y="541"/>
                  </a:lnTo>
                  <a:lnTo>
                    <a:pt x="823" y="550"/>
                  </a:lnTo>
                  <a:lnTo>
                    <a:pt x="823" y="559"/>
                  </a:lnTo>
                  <a:lnTo>
                    <a:pt x="817" y="568"/>
                  </a:lnTo>
                  <a:lnTo>
                    <a:pt x="811" y="577"/>
                  </a:lnTo>
                  <a:lnTo>
                    <a:pt x="811" y="586"/>
                  </a:lnTo>
                  <a:lnTo>
                    <a:pt x="811" y="598"/>
                  </a:lnTo>
                  <a:lnTo>
                    <a:pt x="811" y="610"/>
                  </a:lnTo>
                  <a:lnTo>
                    <a:pt x="811" y="622"/>
                  </a:lnTo>
                  <a:lnTo>
                    <a:pt x="808" y="631"/>
                  </a:lnTo>
                  <a:lnTo>
                    <a:pt x="799" y="637"/>
                  </a:lnTo>
                  <a:lnTo>
                    <a:pt x="790" y="640"/>
                  </a:lnTo>
                  <a:lnTo>
                    <a:pt x="785" y="649"/>
                  </a:lnTo>
                  <a:lnTo>
                    <a:pt x="776" y="652"/>
                  </a:lnTo>
                  <a:lnTo>
                    <a:pt x="767" y="661"/>
                  </a:lnTo>
                  <a:lnTo>
                    <a:pt x="758" y="667"/>
                  </a:lnTo>
                  <a:lnTo>
                    <a:pt x="749" y="676"/>
                  </a:lnTo>
                  <a:lnTo>
                    <a:pt x="740" y="685"/>
                  </a:lnTo>
                  <a:lnTo>
                    <a:pt x="731" y="688"/>
                  </a:lnTo>
                  <a:lnTo>
                    <a:pt x="725" y="697"/>
                  </a:lnTo>
                  <a:lnTo>
                    <a:pt x="725" y="706"/>
                  </a:lnTo>
                  <a:lnTo>
                    <a:pt x="716" y="709"/>
                  </a:lnTo>
                  <a:lnTo>
                    <a:pt x="713" y="718"/>
                  </a:lnTo>
                  <a:lnTo>
                    <a:pt x="704" y="724"/>
                  </a:lnTo>
                  <a:lnTo>
                    <a:pt x="695" y="727"/>
                  </a:lnTo>
                  <a:lnTo>
                    <a:pt x="686" y="730"/>
                  </a:lnTo>
                  <a:lnTo>
                    <a:pt x="677" y="733"/>
                  </a:lnTo>
                  <a:lnTo>
                    <a:pt x="665" y="733"/>
                  </a:lnTo>
                  <a:lnTo>
                    <a:pt x="662" y="742"/>
                  </a:lnTo>
                  <a:lnTo>
                    <a:pt x="653" y="745"/>
                  </a:lnTo>
                  <a:lnTo>
                    <a:pt x="644" y="751"/>
                  </a:lnTo>
                  <a:lnTo>
                    <a:pt x="635" y="757"/>
                  </a:lnTo>
                  <a:lnTo>
                    <a:pt x="626" y="757"/>
                  </a:lnTo>
                  <a:lnTo>
                    <a:pt x="617" y="760"/>
                  </a:lnTo>
                  <a:lnTo>
                    <a:pt x="609" y="760"/>
                  </a:lnTo>
                  <a:lnTo>
                    <a:pt x="597" y="766"/>
                  </a:lnTo>
                  <a:lnTo>
                    <a:pt x="588" y="766"/>
                  </a:lnTo>
                  <a:lnTo>
                    <a:pt x="579" y="769"/>
                  </a:lnTo>
                  <a:lnTo>
                    <a:pt x="570" y="769"/>
                  </a:lnTo>
                  <a:lnTo>
                    <a:pt x="561" y="769"/>
                  </a:lnTo>
                  <a:lnTo>
                    <a:pt x="549" y="769"/>
                  </a:lnTo>
                  <a:lnTo>
                    <a:pt x="537" y="769"/>
                  </a:lnTo>
                  <a:lnTo>
                    <a:pt x="531" y="778"/>
                  </a:lnTo>
                  <a:lnTo>
                    <a:pt x="525" y="787"/>
                  </a:lnTo>
                  <a:lnTo>
                    <a:pt x="522" y="799"/>
                  </a:lnTo>
                  <a:lnTo>
                    <a:pt x="519" y="808"/>
                  </a:lnTo>
                  <a:lnTo>
                    <a:pt x="510" y="811"/>
                  </a:lnTo>
                  <a:lnTo>
                    <a:pt x="507" y="802"/>
                  </a:lnTo>
                  <a:lnTo>
                    <a:pt x="507" y="793"/>
                  </a:lnTo>
                  <a:lnTo>
                    <a:pt x="507" y="784"/>
                  </a:lnTo>
                  <a:lnTo>
                    <a:pt x="507" y="775"/>
                  </a:lnTo>
                  <a:lnTo>
                    <a:pt x="498" y="766"/>
                  </a:lnTo>
                  <a:lnTo>
                    <a:pt x="489" y="766"/>
                  </a:lnTo>
                  <a:lnTo>
                    <a:pt x="480" y="766"/>
                  </a:lnTo>
                  <a:lnTo>
                    <a:pt x="471" y="769"/>
                  </a:lnTo>
                  <a:lnTo>
                    <a:pt x="462" y="769"/>
                  </a:lnTo>
                  <a:lnTo>
                    <a:pt x="450" y="769"/>
                  </a:lnTo>
                  <a:lnTo>
                    <a:pt x="439" y="769"/>
                  </a:lnTo>
                  <a:lnTo>
                    <a:pt x="436" y="760"/>
                  </a:lnTo>
                  <a:lnTo>
                    <a:pt x="430" y="751"/>
                  </a:lnTo>
                  <a:lnTo>
                    <a:pt x="424" y="739"/>
                  </a:lnTo>
                  <a:lnTo>
                    <a:pt x="415" y="736"/>
                  </a:lnTo>
                  <a:lnTo>
                    <a:pt x="406" y="727"/>
                  </a:lnTo>
                  <a:lnTo>
                    <a:pt x="400" y="718"/>
                  </a:lnTo>
                  <a:lnTo>
                    <a:pt x="391" y="712"/>
                  </a:lnTo>
                  <a:lnTo>
                    <a:pt x="382" y="706"/>
                  </a:lnTo>
                  <a:lnTo>
                    <a:pt x="373" y="703"/>
                  </a:lnTo>
                  <a:lnTo>
                    <a:pt x="367" y="712"/>
                  </a:lnTo>
                  <a:lnTo>
                    <a:pt x="358" y="712"/>
                  </a:lnTo>
                  <a:lnTo>
                    <a:pt x="346" y="712"/>
                  </a:lnTo>
                  <a:lnTo>
                    <a:pt x="334" y="712"/>
                  </a:lnTo>
                  <a:lnTo>
                    <a:pt x="325" y="721"/>
                  </a:lnTo>
                  <a:lnTo>
                    <a:pt x="316" y="727"/>
                  </a:lnTo>
                  <a:lnTo>
                    <a:pt x="307" y="730"/>
                  </a:lnTo>
                  <a:lnTo>
                    <a:pt x="298" y="730"/>
                  </a:lnTo>
                  <a:lnTo>
                    <a:pt x="286" y="733"/>
                  </a:lnTo>
                  <a:lnTo>
                    <a:pt x="274" y="739"/>
                  </a:lnTo>
                  <a:lnTo>
                    <a:pt x="265" y="739"/>
                  </a:lnTo>
                  <a:lnTo>
                    <a:pt x="257" y="742"/>
                  </a:lnTo>
                  <a:lnTo>
                    <a:pt x="251" y="751"/>
                  </a:lnTo>
                  <a:lnTo>
                    <a:pt x="242" y="751"/>
                  </a:lnTo>
                  <a:lnTo>
                    <a:pt x="236" y="739"/>
                  </a:lnTo>
                  <a:lnTo>
                    <a:pt x="227" y="730"/>
                  </a:lnTo>
                  <a:lnTo>
                    <a:pt x="215" y="721"/>
                  </a:lnTo>
                  <a:lnTo>
                    <a:pt x="209" y="712"/>
                  </a:lnTo>
                  <a:lnTo>
                    <a:pt x="203" y="703"/>
                  </a:lnTo>
                  <a:lnTo>
                    <a:pt x="191" y="709"/>
                  </a:lnTo>
                  <a:lnTo>
                    <a:pt x="188" y="718"/>
                  </a:lnTo>
                  <a:lnTo>
                    <a:pt x="185" y="727"/>
                  </a:lnTo>
                  <a:lnTo>
                    <a:pt x="176" y="733"/>
                  </a:lnTo>
                  <a:lnTo>
                    <a:pt x="167" y="736"/>
                  </a:lnTo>
                  <a:lnTo>
                    <a:pt x="155" y="736"/>
                  </a:lnTo>
                  <a:lnTo>
                    <a:pt x="152" y="727"/>
                  </a:lnTo>
                  <a:lnTo>
                    <a:pt x="152" y="718"/>
                  </a:lnTo>
                  <a:lnTo>
                    <a:pt x="152" y="709"/>
                  </a:lnTo>
                  <a:lnTo>
                    <a:pt x="152" y="697"/>
                  </a:lnTo>
                  <a:lnTo>
                    <a:pt x="152" y="685"/>
                  </a:lnTo>
                  <a:lnTo>
                    <a:pt x="149" y="676"/>
                  </a:lnTo>
                  <a:lnTo>
                    <a:pt x="137" y="670"/>
                  </a:lnTo>
                  <a:lnTo>
                    <a:pt x="128" y="673"/>
                  </a:lnTo>
                  <a:lnTo>
                    <a:pt x="119" y="676"/>
                  </a:lnTo>
                  <a:lnTo>
                    <a:pt x="110" y="676"/>
                  </a:lnTo>
                  <a:lnTo>
                    <a:pt x="104" y="667"/>
                  </a:lnTo>
                  <a:lnTo>
                    <a:pt x="107" y="655"/>
                  </a:lnTo>
                  <a:lnTo>
                    <a:pt x="113" y="643"/>
                  </a:lnTo>
                  <a:lnTo>
                    <a:pt x="119" y="634"/>
                  </a:lnTo>
                  <a:lnTo>
                    <a:pt x="122" y="625"/>
                  </a:lnTo>
                  <a:lnTo>
                    <a:pt x="125" y="616"/>
                  </a:lnTo>
                  <a:lnTo>
                    <a:pt x="131" y="607"/>
                  </a:lnTo>
                  <a:lnTo>
                    <a:pt x="134" y="598"/>
                  </a:lnTo>
                  <a:lnTo>
                    <a:pt x="137" y="586"/>
                  </a:lnTo>
                  <a:lnTo>
                    <a:pt x="143" y="577"/>
                  </a:lnTo>
                  <a:lnTo>
                    <a:pt x="143" y="568"/>
                  </a:lnTo>
                  <a:lnTo>
                    <a:pt x="143" y="559"/>
                  </a:lnTo>
                  <a:lnTo>
                    <a:pt x="143" y="550"/>
                  </a:lnTo>
                  <a:lnTo>
                    <a:pt x="131" y="547"/>
                  </a:lnTo>
                  <a:lnTo>
                    <a:pt x="128" y="538"/>
                  </a:lnTo>
                  <a:lnTo>
                    <a:pt x="119" y="535"/>
                  </a:lnTo>
                  <a:lnTo>
                    <a:pt x="116" y="526"/>
                  </a:lnTo>
                  <a:lnTo>
                    <a:pt x="116" y="517"/>
                  </a:lnTo>
                  <a:lnTo>
                    <a:pt x="107" y="511"/>
                  </a:lnTo>
                  <a:lnTo>
                    <a:pt x="95" y="511"/>
                  </a:lnTo>
                  <a:lnTo>
                    <a:pt x="87" y="517"/>
                  </a:lnTo>
                  <a:lnTo>
                    <a:pt x="75" y="511"/>
                  </a:lnTo>
                  <a:lnTo>
                    <a:pt x="72" y="502"/>
                  </a:lnTo>
                  <a:lnTo>
                    <a:pt x="69" y="493"/>
                  </a:lnTo>
                  <a:lnTo>
                    <a:pt x="63" y="484"/>
                  </a:lnTo>
                  <a:lnTo>
                    <a:pt x="51" y="484"/>
                  </a:lnTo>
                  <a:lnTo>
                    <a:pt x="39" y="475"/>
                  </a:lnTo>
                  <a:lnTo>
                    <a:pt x="33" y="463"/>
                  </a:lnTo>
                  <a:lnTo>
                    <a:pt x="24" y="460"/>
                  </a:lnTo>
                  <a:lnTo>
                    <a:pt x="12" y="457"/>
                  </a:lnTo>
                  <a:lnTo>
                    <a:pt x="0" y="451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50" name="Freeform 17"/>
            <p:cNvSpPr>
              <a:spLocks/>
            </p:cNvSpPr>
            <p:nvPr/>
          </p:nvSpPr>
          <p:spPr bwMode="auto">
            <a:xfrm>
              <a:off x="3106" y="1234"/>
              <a:ext cx="17" cy="19"/>
            </a:xfrm>
            <a:custGeom>
              <a:avLst/>
              <a:gdLst>
                <a:gd name="T0" fmla="*/ 0 w 17"/>
                <a:gd name="T1" fmla="*/ 12 h 19"/>
                <a:gd name="T2" fmla="*/ 6 w 17"/>
                <a:gd name="T3" fmla="*/ 0 h 19"/>
                <a:gd name="T4" fmla="*/ 16 w 17"/>
                <a:gd name="T5" fmla="*/ 0 h 19"/>
                <a:gd name="T6" fmla="*/ 12 w 17"/>
                <a:gd name="T7" fmla="*/ 9 h 19"/>
                <a:gd name="T8" fmla="*/ 9 w 17"/>
                <a:gd name="T9" fmla="*/ 18 h 19"/>
                <a:gd name="T10" fmla="*/ 0 w 17"/>
                <a:gd name="T11" fmla="*/ 12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19"/>
                <a:gd name="T20" fmla="*/ 17 w 17"/>
                <a:gd name="T21" fmla="*/ 19 h 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19">
                  <a:moveTo>
                    <a:pt x="0" y="12"/>
                  </a:moveTo>
                  <a:lnTo>
                    <a:pt x="6" y="0"/>
                  </a:lnTo>
                  <a:lnTo>
                    <a:pt x="16" y="0"/>
                  </a:lnTo>
                  <a:lnTo>
                    <a:pt x="12" y="9"/>
                  </a:lnTo>
                  <a:lnTo>
                    <a:pt x="9" y="18"/>
                  </a:lnTo>
                  <a:lnTo>
                    <a:pt x="0" y="12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51" name="Freeform 18"/>
            <p:cNvSpPr>
              <a:spLocks/>
            </p:cNvSpPr>
            <p:nvPr/>
          </p:nvSpPr>
          <p:spPr bwMode="auto">
            <a:xfrm>
              <a:off x="3097" y="1246"/>
              <a:ext cx="17" cy="31"/>
            </a:xfrm>
            <a:custGeom>
              <a:avLst/>
              <a:gdLst>
                <a:gd name="T0" fmla="*/ 16 w 17"/>
                <a:gd name="T1" fmla="*/ 0 h 31"/>
                <a:gd name="T2" fmla="*/ 10 w 17"/>
                <a:gd name="T3" fmla="*/ 12 h 31"/>
                <a:gd name="T4" fmla="*/ 10 w 17"/>
                <a:gd name="T5" fmla="*/ 21 h 31"/>
                <a:gd name="T6" fmla="*/ 10 w 17"/>
                <a:gd name="T7" fmla="*/ 30 h 31"/>
                <a:gd name="T8" fmla="*/ 0 w 17"/>
                <a:gd name="T9" fmla="*/ 21 h 31"/>
                <a:gd name="T10" fmla="*/ 16 w 17"/>
                <a:gd name="T11" fmla="*/ 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31"/>
                <a:gd name="T20" fmla="*/ 17 w 17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31">
                  <a:moveTo>
                    <a:pt x="16" y="0"/>
                  </a:moveTo>
                  <a:lnTo>
                    <a:pt x="10" y="12"/>
                  </a:lnTo>
                  <a:lnTo>
                    <a:pt x="10" y="21"/>
                  </a:lnTo>
                  <a:lnTo>
                    <a:pt x="10" y="30"/>
                  </a:lnTo>
                  <a:lnTo>
                    <a:pt x="0" y="21"/>
                  </a:lnTo>
                  <a:lnTo>
                    <a:pt x="16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52" name="Freeform 19"/>
            <p:cNvSpPr>
              <a:spLocks/>
            </p:cNvSpPr>
            <p:nvPr/>
          </p:nvSpPr>
          <p:spPr bwMode="auto">
            <a:xfrm>
              <a:off x="3059" y="1276"/>
              <a:ext cx="25" cy="19"/>
            </a:xfrm>
            <a:custGeom>
              <a:avLst/>
              <a:gdLst>
                <a:gd name="T0" fmla="*/ 0 w 25"/>
                <a:gd name="T1" fmla="*/ 18 h 19"/>
                <a:gd name="T2" fmla="*/ 21 w 25"/>
                <a:gd name="T3" fmla="*/ 0 h 19"/>
                <a:gd name="T4" fmla="*/ 24 w 25"/>
                <a:gd name="T5" fmla="*/ 9 h 19"/>
                <a:gd name="T6" fmla="*/ 15 w 25"/>
                <a:gd name="T7" fmla="*/ 18 h 19"/>
                <a:gd name="T8" fmla="*/ 9 w 25"/>
                <a:gd name="T9" fmla="*/ 9 h 19"/>
                <a:gd name="T10" fmla="*/ 0 w 25"/>
                <a:gd name="T11" fmla="*/ 1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"/>
                <a:gd name="T19" fmla="*/ 0 h 19"/>
                <a:gd name="T20" fmla="*/ 25 w 25"/>
                <a:gd name="T21" fmla="*/ 19 h 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" h="19">
                  <a:moveTo>
                    <a:pt x="0" y="18"/>
                  </a:moveTo>
                  <a:lnTo>
                    <a:pt x="21" y="0"/>
                  </a:lnTo>
                  <a:lnTo>
                    <a:pt x="24" y="9"/>
                  </a:lnTo>
                  <a:lnTo>
                    <a:pt x="15" y="18"/>
                  </a:lnTo>
                  <a:lnTo>
                    <a:pt x="9" y="9"/>
                  </a:lnTo>
                  <a:lnTo>
                    <a:pt x="0" y="18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53" name="Freeform 20"/>
            <p:cNvSpPr>
              <a:spLocks/>
            </p:cNvSpPr>
            <p:nvPr/>
          </p:nvSpPr>
          <p:spPr bwMode="auto">
            <a:xfrm>
              <a:off x="3059" y="1309"/>
              <a:ext cx="19" cy="34"/>
            </a:xfrm>
            <a:custGeom>
              <a:avLst/>
              <a:gdLst>
                <a:gd name="T0" fmla="*/ 0 w 19"/>
                <a:gd name="T1" fmla="*/ 33 h 34"/>
                <a:gd name="T2" fmla="*/ 0 w 19"/>
                <a:gd name="T3" fmla="*/ 18 h 34"/>
                <a:gd name="T4" fmla="*/ 6 w 19"/>
                <a:gd name="T5" fmla="*/ 9 h 34"/>
                <a:gd name="T6" fmla="*/ 9 w 19"/>
                <a:gd name="T7" fmla="*/ 0 h 34"/>
                <a:gd name="T8" fmla="*/ 18 w 19"/>
                <a:gd name="T9" fmla="*/ 0 h 34"/>
                <a:gd name="T10" fmla="*/ 15 w 19"/>
                <a:gd name="T11" fmla="*/ 12 h 34"/>
                <a:gd name="T12" fmla="*/ 12 w 19"/>
                <a:gd name="T13" fmla="*/ 21 h 34"/>
                <a:gd name="T14" fmla="*/ 3 w 19"/>
                <a:gd name="T15" fmla="*/ 30 h 34"/>
                <a:gd name="T16" fmla="*/ 0 w 19"/>
                <a:gd name="T17" fmla="*/ 33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34"/>
                <a:gd name="T29" fmla="*/ 19 w 19"/>
                <a:gd name="T30" fmla="*/ 34 h 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34">
                  <a:moveTo>
                    <a:pt x="0" y="33"/>
                  </a:moveTo>
                  <a:lnTo>
                    <a:pt x="0" y="18"/>
                  </a:lnTo>
                  <a:lnTo>
                    <a:pt x="6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15" y="12"/>
                  </a:lnTo>
                  <a:lnTo>
                    <a:pt x="12" y="21"/>
                  </a:lnTo>
                  <a:lnTo>
                    <a:pt x="3" y="30"/>
                  </a:lnTo>
                  <a:lnTo>
                    <a:pt x="0" y="33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54" name="Freeform 21"/>
            <p:cNvSpPr>
              <a:spLocks/>
            </p:cNvSpPr>
            <p:nvPr/>
          </p:nvSpPr>
          <p:spPr bwMode="auto">
            <a:xfrm>
              <a:off x="3002" y="1369"/>
              <a:ext cx="17" cy="22"/>
            </a:xfrm>
            <a:custGeom>
              <a:avLst/>
              <a:gdLst>
                <a:gd name="T0" fmla="*/ 16 w 17"/>
                <a:gd name="T1" fmla="*/ 21 h 22"/>
                <a:gd name="T2" fmla="*/ 0 w 17"/>
                <a:gd name="T3" fmla="*/ 0 h 22"/>
                <a:gd name="T4" fmla="*/ 16 w 17"/>
                <a:gd name="T5" fmla="*/ 0 h 22"/>
                <a:gd name="T6" fmla="*/ 16 w 17"/>
                <a:gd name="T7" fmla="*/ 9 h 22"/>
                <a:gd name="T8" fmla="*/ 16 w 17"/>
                <a:gd name="T9" fmla="*/ 21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2"/>
                <a:gd name="T17" fmla="*/ 17 w 17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2">
                  <a:moveTo>
                    <a:pt x="16" y="21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6" y="9"/>
                  </a:lnTo>
                  <a:lnTo>
                    <a:pt x="16" y="21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55" name="Freeform 22"/>
            <p:cNvSpPr>
              <a:spLocks/>
            </p:cNvSpPr>
            <p:nvPr/>
          </p:nvSpPr>
          <p:spPr bwMode="auto">
            <a:xfrm>
              <a:off x="2963" y="1390"/>
              <a:ext cx="17" cy="17"/>
            </a:xfrm>
            <a:custGeom>
              <a:avLst/>
              <a:gdLst>
                <a:gd name="T0" fmla="*/ 0 w 17"/>
                <a:gd name="T1" fmla="*/ 0 h 17"/>
                <a:gd name="T2" fmla="*/ 12 w 17"/>
                <a:gd name="T3" fmla="*/ 0 h 17"/>
                <a:gd name="T4" fmla="*/ 16 w 17"/>
                <a:gd name="T5" fmla="*/ 9 h 17"/>
                <a:gd name="T6" fmla="*/ 4 w 17"/>
                <a:gd name="T7" fmla="*/ 16 h 17"/>
                <a:gd name="T8" fmla="*/ 4 w 17"/>
                <a:gd name="T9" fmla="*/ 6 h 17"/>
                <a:gd name="T10" fmla="*/ 0 w 17"/>
                <a:gd name="T11" fmla="*/ 0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17"/>
                <a:gd name="T20" fmla="*/ 17 w 17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17">
                  <a:moveTo>
                    <a:pt x="0" y="0"/>
                  </a:moveTo>
                  <a:lnTo>
                    <a:pt x="12" y="0"/>
                  </a:lnTo>
                  <a:lnTo>
                    <a:pt x="16" y="9"/>
                  </a:lnTo>
                  <a:lnTo>
                    <a:pt x="4" y="16"/>
                  </a:lnTo>
                  <a:lnTo>
                    <a:pt x="4" y="6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56" name="Freeform 23"/>
            <p:cNvSpPr>
              <a:spLocks/>
            </p:cNvSpPr>
            <p:nvPr/>
          </p:nvSpPr>
          <p:spPr bwMode="auto">
            <a:xfrm>
              <a:off x="2945" y="1390"/>
              <a:ext cx="19" cy="17"/>
            </a:xfrm>
            <a:custGeom>
              <a:avLst/>
              <a:gdLst>
                <a:gd name="T0" fmla="*/ 18 w 19"/>
                <a:gd name="T1" fmla="*/ 0 h 17"/>
                <a:gd name="T2" fmla="*/ 0 w 19"/>
                <a:gd name="T3" fmla="*/ 0 h 17"/>
                <a:gd name="T4" fmla="*/ 9 w 19"/>
                <a:gd name="T5" fmla="*/ 0 h 17"/>
                <a:gd name="T6" fmla="*/ 9 w 19"/>
                <a:gd name="T7" fmla="*/ 12 h 17"/>
                <a:gd name="T8" fmla="*/ 0 w 19"/>
                <a:gd name="T9" fmla="*/ 16 h 17"/>
                <a:gd name="T10" fmla="*/ 18 w 19"/>
                <a:gd name="T11" fmla="*/ 0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"/>
                <a:gd name="T19" fmla="*/ 0 h 17"/>
                <a:gd name="T20" fmla="*/ 19 w 19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" h="17">
                  <a:moveTo>
                    <a:pt x="18" y="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12"/>
                  </a:lnTo>
                  <a:lnTo>
                    <a:pt x="0" y="16"/>
                  </a:lnTo>
                  <a:lnTo>
                    <a:pt x="18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57" name="Freeform 24"/>
            <p:cNvSpPr>
              <a:spLocks/>
            </p:cNvSpPr>
            <p:nvPr/>
          </p:nvSpPr>
          <p:spPr bwMode="auto">
            <a:xfrm>
              <a:off x="2838" y="1372"/>
              <a:ext cx="49" cy="112"/>
            </a:xfrm>
            <a:custGeom>
              <a:avLst/>
              <a:gdLst>
                <a:gd name="T0" fmla="*/ 30 w 49"/>
                <a:gd name="T1" fmla="*/ 18 h 112"/>
                <a:gd name="T2" fmla="*/ 42 w 49"/>
                <a:gd name="T3" fmla="*/ 0 h 112"/>
                <a:gd name="T4" fmla="*/ 45 w 49"/>
                <a:gd name="T5" fmla="*/ 9 h 112"/>
                <a:gd name="T6" fmla="*/ 48 w 49"/>
                <a:gd name="T7" fmla="*/ 21 h 112"/>
                <a:gd name="T8" fmla="*/ 48 w 49"/>
                <a:gd name="T9" fmla="*/ 33 h 112"/>
                <a:gd name="T10" fmla="*/ 48 w 49"/>
                <a:gd name="T11" fmla="*/ 42 h 112"/>
                <a:gd name="T12" fmla="*/ 48 w 49"/>
                <a:gd name="T13" fmla="*/ 51 h 112"/>
                <a:gd name="T14" fmla="*/ 39 w 49"/>
                <a:gd name="T15" fmla="*/ 60 h 112"/>
                <a:gd name="T16" fmla="*/ 36 w 49"/>
                <a:gd name="T17" fmla="*/ 72 h 112"/>
                <a:gd name="T18" fmla="*/ 27 w 49"/>
                <a:gd name="T19" fmla="*/ 78 h 112"/>
                <a:gd name="T20" fmla="*/ 27 w 49"/>
                <a:gd name="T21" fmla="*/ 87 h 112"/>
                <a:gd name="T22" fmla="*/ 27 w 49"/>
                <a:gd name="T23" fmla="*/ 96 h 112"/>
                <a:gd name="T24" fmla="*/ 24 w 49"/>
                <a:gd name="T25" fmla="*/ 108 h 112"/>
                <a:gd name="T26" fmla="*/ 15 w 49"/>
                <a:gd name="T27" fmla="*/ 111 h 112"/>
                <a:gd name="T28" fmla="*/ 15 w 49"/>
                <a:gd name="T29" fmla="*/ 102 h 112"/>
                <a:gd name="T30" fmla="*/ 12 w 49"/>
                <a:gd name="T31" fmla="*/ 93 h 112"/>
                <a:gd name="T32" fmla="*/ 12 w 49"/>
                <a:gd name="T33" fmla="*/ 84 h 112"/>
                <a:gd name="T34" fmla="*/ 9 w 49"/>
                <a:gd name="T35" fmla="*/ 75 h 112"/>
                <a:gd name="T36" fmla="*/ 3 w 49"/>
                <a:gd name="T37" fmla="*/ 66 h 112"/>
                <a:gd name="T38" fmla="*/ 0 w 49"/>
                <a:gd name="T39" fmla="*/ 57 h 112"/>
                <a:gd name="T40" fmla="*/ 0 w 49"/>
                <a:gd name="T41" fmla="*/ 45 h 112"/>
                <a:gd name="T42" fmla="*/ 0 w 49"/>
                <a:gd name="T43" fmla="*/ 36 h 112"/>
                <a:gd name="T44" fmla="*/ 3 w 49"/>
                <a:gd name="T45" fmla="*/ 27 h 112"/>
                <a:gd name="T46" fmla="*/ 9 w 49"/>
                <a:gd name="T47" fmla="*/ 18 h 112"/>
                <a:gd name="T48" fmla="*/ 18 w 49"/>
                <a:gd name="T49" fmla="*/ 9 h 112"/>
                <a:gd name="T50" fmla="*/ 21 w 49"/>
                <a:gd name="T51" fmla="*/ 0 h 112"/>
                <a:gd name="T52" fmla="*/ 30 w 49"/>
                <a:gd name="T53" fmla="*/ 0 h 112"/>
                <a:gd name="T54" fmla="*/ 30 w 49"/>
                <a:gd name="T55" fmla="*/ 18 h 11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9"/>
                <a:gd name="T85" fmla="*/ 0 h 112"/>
                <a:gd name="T86" fmla="*/ 49 w 49"/>
                <a:gd name="T87" fmla="*/ 112 h 11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9" h="112">
                  <a:moveTo>
                    <a:pt x="30" y="18"/>
                  </a:moveTo>
                  <a:lnTo>
                    <a:pt x="42" y="0"/>
                  </a:lnTo>
                  <a:lnTo>
                    <a:pt x="45" y="9"/>
                  </a:lnTo>
                  <a:lnTo>
                    <a:pt x="48" y="21"/>
                  </a:lnTo>
                  <a:lnTo>
                    <a:pt x="48" y="33"/>
                  </a:lnTo>
                  <a:lnTo>
                    <a:pt x="48" y="42"/>
                  </a:lnTo>
                  <a:lnTo>
                    <a:pt x="48" y="51"/>
                  </a:lnTo>
                  <a:lnTo>
                    <a:pt x="39" y="60"/>
                  </a:lnTo>
                  <a:lnTo>
                    <a:pt x="36" y="72"/>
                  </a:lnTo>
                  <a:lnTo>
                    <a:pt x="27" y="78"/>
                  </a:lnTo>
                  <a:lnTo>
                    <a:pt x="27" y="87"/>
                  </a:lnTo>
                  <a:lnTo>
                    <a:pt x="27" y="96"/>
                  </a:lnTo>
                  <a:lnTo>
                    <a:pt x="24" y="108"/>
                  </a:lnTo>
                  <a:lnTo>
                    <a:pt x="15" y="111"/>
                  </a:lnTo>
                  <a:lnTo>
                    <a:pt x="15" y="102"/>
                  </a:lnTo>
                  <a:lnTo>
                    <a:pt x="12" y="93"/>
                  </a:lnTo>
                  <a:lnTo>
                    <a:pt x="12" y="84"/>
                  </a:lnTo>
                  <a:lnTo>
                    <a:pt x="9" y="75"/>
                  </a:lnTo>
                  <a:lnTo>
                    <a:pt x="3" y="66"/>
                  </a:lnTo>
                  <a:lnTo>
                    <a:pt x="0" y="57"/>
                  </a:lnTo>
                  <a:lnTo>
                    <a:pt x="0" y="45"/>
                  </a:lnTo>
                  <a:lnTo>
                    <a:pt x="0" y="36"/>
                  </a:lnTo>
                  <a:lnTo>
                    <a:pt x="3" y="27"/>
                  </a:lnTo>
                  <a:lnTo>
                    <a:pt x="9" y="18"/>
                  </a:lnTo>
                  <a:lnTo>
                    <a:pt x="18" y="9"/>
                  </a:lnTo>
                  <a:lnTo>
                    <a:pt x="21" y="0"/>
                  </a:lnTo>
                  <a:lnTo>
                    <a:pt x="30" y="0"/>
                  </a:lnTo>
                  <a:lnTo>
                    <a:pt x="30" y="18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58" name="Freeform 25"/>
            <p:cNvSpPr>
              <a:spLocks/>
            </p:cNvSpPr>
            <p:nvPr/>
          </p:nvSpPr>
          <p:spPr bwMode="auto">
            <a:xfrm>
              <a:off x="2474" y="1564"/>
              <a:ext cx="82" cy="67"/>
            </a:xfrm>
            <a:custGeom>
              <a:avLst/>
              <a:gdLst>
                <a:gd name="T0" fmla="*/ 60 w 82"/>
                <a:gd name="T1" fmla="*/ 18 h 67"/>
                <a:gd name="T2" fmla="*/ 78 w 82"/>
                <a:gd name="T3" fmla="*/ 0 h 67"/>
                <a:gd name="T4" fmla="*/ 81 w 82"/>
                <a:gd name="T5" fmla="*/ 12 h 67"/>
                <a:gd name="T6" fmla="*/ 81 w 82"/>
                <a:gd name="T7" fmla="*/ 24 h 67"/>
                <a:gd name="T8" fmla="*/ 75 w 82"/>
                <a:gd name="T9" fmla="*/ 33 h 67"/>
                <a:gd name="T10" fmla="*/ 75 w 82"/>
                <a:gd name="T11" fmla="*/ 42 h 67"/>
                <a:gd name="T12" fmla="*/ 72 w 82"/>
                <a:gd name="T13" fmla="*/ 51 h 67"/>
                <a:gd name="T14" fmla="*/ 66 w 82"/>
                <a:gd name="T15" fmla="*/ 60 h 67"/>
                <a:gd name="T16" fmla="*/ 57 w 82"/>
                <a:gd name="T17" fmla="*/ 63 h 67"/>
                <a:gd name="T18" fmla="*/ 48 w 82"/>
                <a:gd name="T19" fmla="*/ 66 h 67"/>
                <a:gd name="T20" fmla="*/ 39 w 82"/>
                <a:gd name="T21" fmla="*/ 66 h 67"/>
                <a:gd name="T22" fmla="*/ 27 w 82"/>
                <a:gd name="T23" fmla="*/ 66 h 67"/>
                <a:gd name="T24" fmla="*/ 15 w 82"/>
                <a:gd name="T25" fmla="*/ 66 h 67"/>
                <a:gd name="T26" fmla="*/ 3 w 82"/>
                <a:gd name="T27" fmla="*/ 63 h 67"/>
                <a:gd name="T28" fmla="*/ 0 w 82"/>
                <a:gd name="T29" fmla="*/ 54 h 67"/>
                <a:gd name="T30" fmla="*/ 6 w 82"/>
                <a:gd name="T31" fmla="*/ 45 h 67"/>
                <a:gd name="T32" fmla="*/ 6 w 82"/>
                <a:gd name="T33" fmla="*/ 36 h 67"/>
                <a:gd name="T34" fmla="*/ 6 w 82"/>
                <a:gd name="T35" fmla="*/ 27 h 67"/>
                <a:gd name="T36" fmla="*/ 15 w 82"/>
                <a:gd name="T37" fmla="*/ 24 h 67"/>
                <a:gd name="T38" fmla="*/ 24 w 82"/>
                <a:gd name="T39" fmla="*/ 21 h 67"/>
                <a:gd name="T40" fmla="*/ 30 w 82"/>
                <a:gd name="T41" fmla="*/ 12 h 67"/>
                <a:gd name="T42" fmla="*/ 39 w 82"/>
                <a:gd name="T43" fmla="*/ 9 h 67"/>
                <a:gd name="T44" fmla="*/ 48 w 82"/>
                <a:gd name="T45" fmla="*/ 6 h 67"/>
                <a:gd name="T46" fmla="*/ 57 w 82"/>
                <a:gd name="T47" fmla="*/ 6 h 67"/>
                <a:gd name="T48" fmla="*/ 66 w 82"/>
                <a:gd name="T49" fmla="*/ 3 h 67"/>
                <a:gd name="T50" fmla="*/ 75 w 82"/>
                <a:gd name="T51" fmla="*/ 6 h 67"/>
                <a:gd name="T52" fmla="*/ 60 w 82"/>
                <a:gd name="T53" fmla="*/ 18 h 6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2"/>
                <a:gd name="T82" fmla="*/ 0 h 67"/>
                <a:gd name="T83" fmla="*/ 82 w 82"/>
                <a:gd name="T84" fmla="*/ 67 h 6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2" h="67">
                  <a:moveTo>
                    <a:pt x="60" y="18"/>
                  </a:moveTo>
                  <a:lnTo>
                    <a:pt x="78" y="0"/>
                  </a:lnTo>
                  <a:lnTo>
                    <a:pt x="81" y="12"/>
                  </a:lnTo>
                  <a:lnTo>
                    <a:pt x="81" y="24"/>
                  </a:lnTo>
                  <a:lnTo>
                    <a:pt x="75" y="33"/>
                  </a:lnTo>
                  <a:lnTo>
                    <a:pt x="75" y="42"/>
                  </a:lnTo>
                  <a:lnTo>
                    <a:pt x="72" y="51"/>
                  </a:lnTo>
                  <a:lnTo>
                    <a:pt x="66" y="60"/>
                  </a:lnTo>
                  <a:lnTo>
                    <a:pt x="57" y="63"/>
                  </a:lnTo>
                  <a:lnTo>
                    <a:pt x="48" y="66"/>
                  </a:lnTo>
                  <a:lnTo>
                    <a:pt x="39" y="66"/>
                  </a:lnTo>
                  <a:lnTo>
                    <a:pt x="27" y="66"/>
                  </a:lnTo>
                  <a:lnTo>
                    <a:pt x="15" y="66"/>
                  </a:lnTo>
                  <a:lnTo>
                    <a:pt x="3" y="63"/>
                  </a:lnTo>
                  <a:lnTo>
                    <a:pt x="0" y="54"/>
                  </a:lnTo>
                  <a:lnTo>
                    <a:pt x="6" y="45"/>
                  </a:lnTo>
                  <a:lnTo>
                    <a:pt x="6" y="36"/>
                  </a:lnTo>
                  <a:lnTo>
                    <a:pt x="6" y="27"/>
                  </a:lnTo>
                  <a:lnTo>
                    <a:pt x="15" y="24"/>
                  </a:lnTo>
                  <a:lnTo>
                    <a:pt x="24" y="21"/>
                  </a:lnTo>
                  <a:lnTo>
                    <a:pt x="30" y="12"/>
                  </a:lnTo>
                  <a:lnTo>
                    <a:pt x="39" y="9"/>
                  </a:lnTo>
                  <a:lnTo>
                    <a:pt x="48" y="6"/>
                  </a:lnTo>
                  <a:lnTo>
                    <a:pt x="57" y="6"/>
                  </a:lnTo>
                  <a:lnTo>
                    <a:pt x="66" y="3"/>
                  </a:lnTo>
                  <a:lnTo>
                    <a:pt x="75" y="6"/>
                  </a:lnTo>
                  <a:lnTo>
                    <a:pt x="60" y="18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59" name="Freeform 26"/>
            <p:cNvSpPr>
              <a:spLocks/>
            </p:cNvSpPr>
            <p:nvPr/>
          </p:nvSpPr>
          <p:spPr bwMode="auto">
            <a:xfrm>
              <a:off x="2289" y="1438"/>
              <a:ext cx="231" cy="556"/>
            </a:xfrm>
            <a:custGeom>
              <a:avLst/>
              <a:gdLst>
                <a:gd name="T0" fmla="*/ 155 w 231"/>
                <a:gd name="T1" fmla="*/ 81 h 556"/>
                <a:gd name="T2" fmla="*/ 137 w 231"/>
                <a:gd name="T3" fmla="*/ 105 h 556"/>
                <a:gd name="T4" fmla="*/ 116 w 231"/>
                <a:gd name="T5" fmla="*/ 132 h 556"/>
                <a:gd name="T6" fmla="*/ 99 w 231"/>
                <a:gd name="T7" fmla="*/ 159 h 556"/>
                <a:gd name="T8" fmla="*/ 108 w 231"/>
                <a:gd name="T9" fmla="*/ 186 h 556"/>
                <a:gd name="T10" fmla="*/ 134 w 231"/>
                <a:gd name="T11" fmla="*/ 207 h 556"/>
                <a:gd name="T12" fmla="*/ 149 w 231"/>
                <a:gd name="T13" fmla="*/ 234 h 556"/>
                <a:gd name="T14" fmla="*/ 173 w 231"/>
                <a:gd name="T15" fmla="*/ 255 h 556"/>
                <a:gd name="T16" fmla="*/ 194 w 231"/>
                <a:gd name="T17" fmla="*/ 276 h 556"/>
                <a:gd name="T18" fmla="*/ 209 w 231"/>
                <a:gd name="T19" fmla="*/ 303 h 556"/>
                <a:gd name="T20" fmla="*/ 221 w 231"/>
                <a:gd name="T21" fmla="*/ 330 h 556"/>
                <a:gd name="T22" fmla="*/ 230 w 231"/>
                <a:gd name="T23" fmla="*/ 363 h 556"/>
                <a:gd name="T24" fmla="*/ 230 w 231"/>
                <a:gd name="T25" fmla="*/ 390 h 556"/>
                <a:gd name="T26" fmla="*/ 224 w 231"/>
                <a:gd name="T27" fmla="*/ 417 h 556"/>
                <a:gd name="T28" fmla="*/ 215 w 231"/>
                <a:gd name="T29" fmla="*/ 444 h 556"/>
                <a:gd name="T30" fmla="*/ 203 w 231"/>
                <a:gd name="T31" fmla="*/ 465 h 556"/>
                <a:gd name="T32" fmla="*/ 185 w 231"/>
                <a:gd name="T33" fmla="*/ 489 h 556"/>
                <a:gd name="T34" fmla="*/ 161 w 231"/>
                <a:gd name="T35" fmla="*/ 507 h 556"/>
                <a:gd name="T36" fmla="*/ 134 w 231"/>
                <a:gd name="T37" fmla="*/ 501 h 556"/>
                <a:gd name="T38" fmla="*/ 137 w 231"/>
                <a:gd name="T39" fmla="*/ 528 h 556"/>
                <a:gd name="T40" fmla="*/ 116 w 231"/>
                <a:gd name="T41" fmla="*/ 546 h 556"/>
                <a:gd name="T42" fmla="*/ 96 w 231"/>
                <a:gd name="T43" fmla="*/ 546 h 556"/>
                <a:gd name="T44" fmla="*/ 96 w 231"/>
                <a:gd name="T45" fmla="*/ 519 h 556"/>
                <a:gd name="T46" fmla="*/ 87 w 231"/>
                <a:gd name="T47" fmla="*/ 492 h 556"/>
                <a:gd name="T48" fmla="*/ 111 w 231"/>
                <a:gd name="T49" fmla="*/ 471 h 556"/>
                <a:gd name="T50" fmla="*/ 128 w 231"/>
                <a:gd name="T51" fmla="*/ 450 h 556"/>
                <a:gd name="T52" fmla="*/ 146 w 231"/>
                <a:gd name="T53" fmla="*/ 438 h 556"/>
                <a:gd name="T54" fmla="*/ 170 w 231"/>
                <a:gd name="T55" fmla="*/ 417 h 556"/>
                <a:gd name="T56" fmla="*/ 185 w 231"/>
                <a:gd name="T57" fmla="*/ 390 h 556"/>
                <a:gd name="T58" fmla="*/ 185 w 231"/>
                <a:gd name="T59" fmla="*/ 360 h 556"/>
                <a:gd name="T60" fmla="*/ 179 w 231"/>
                <a:gd name="T61" fmla="*/ 333 h 556"/>
                <a:gd name="T62" fmla="*/ 176 w 231"/>
                <a:gd name="T63" fmla="*/ 306 h 556"/>
                <a:gd name="T64" fmla="*/ 146 w 231"/>
                <a:gd name="T65" fmla="*/ 282 h 556"/>
                <a:gd name="T66" fmla="*/ 131 w 231"/>
                <a:gd name="T67" fmla="*/ 258 h 556"/>
                <a:gd name="T68" fmla="*/ 108 w 231"/>
                <a:gd name="T69" fmla="*/ 231 h 556"/>
                <a:gd name="T70" fmla="*/ 90 w 231"/>
                <a:gd name="T71" fmla="*/ 213 h 556"/>
                <a:gd name="T72" fmla="*/ 75 w 231"/>
                <a:gd name="T73" fmla="*/ 183 h 556"/>
                <a:gd name="T74" fmla="*/ 72 w 231"/>
                <a:gd name="T75" fmla="*/ 156 h 556"/>
                <a:gd name="T76" fmla="*/ 60 w 231"/>
                <a:gd name="T77" fmla="*/ 129 h 556"/>
                <a:gd name="T78" fmla="*/ 78 w 231"/>
                <a:gd name="T79" fmla="*/ 114 h 556"/>
                <a:gd name="T80" fmla="*/ 60 w 231"/>
                <a:gd name="T81" fmla="*/ 96 h 556"/>
                <a:gd name="T82" fmla="*/ 39 w 231"/>
                <a:gd name="T83" fmla="*/ 75 h 556"/>
                <a:gd name="T84" fmla="*/ 9 w 231"/>
                <a:gd name="T85" fmla="*/ 60 h 556"/>
                <a:gd name="T86" fmla="*/ 6 w 231"/>
                <a:gd name="T87" fmla="*/ 48 h 55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31"/>
                <a:gd name="T133" fmla="*/ 0 h 556"/>
                <a:gd name="T134" fmla="*/ 231 w 231"/>
                <a:gd name="T135" fmla="*/ 556 h 55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31" h="556">
                  <a:moveTo>
                    <a:pt x="149" y="48"/>
                  </a:moveTo>
                  <a:lnTo>
                    <a:pt x="155" y="72"/>
                  </a:lnTo>
                  <a:lnTo>
                    <a:pt x="155" y="81"/>
                  </a:lnTo>
                  <a:lnTo>
                    <a:pt x="146" y="87"/>
                  </a:lnTo>
                  <a:lnTo>
                    <a:pt x="143" y="96"/>
                  </a:lnTo>
                  <a:lnTo>
                    <a:pt x="137" y="105"/>
                  </a:lnTo>
                  <a:lnTo>
                    <a:pt x="128" y="114"/>
                  </a:lnTo>
                  <a:lnTo>
                    <a:pt x="119" y="123"/>
                  </a:lnTo>
                  <a:lnTo>
                    <a:pt x="116" y="132"/>
                  </a:lnTo>
                  <a:lnTo>
                    <a:pt x="111" y="141"/>
                  </a:lnTo>
                  <a:lnTo>
                    <a:pt x="105" y="150"/>
                  </a:lnTo>
                  <a:lnTo>
                    <a:pt x="99" y="159"/>
                  </a:lnTo>
                  <a:lnTo>
                    <a:pt x="99" y="168"/>
                  </a:lnTo>
                  <a:lnTo>
                    <a:pt x="102" y="177"/>
                  </a:lnTo>
                  <a:lnTo>
                    <a:pt x="108" y="186"/>
                  </a:lnTo>
                  <a:lnTo>
                    <a:pt x="116" y="192"/>
                  </a:lnTo>
                  <a:lnTo>
                    <a:pt x="125" y="198"/>
                  </a:lnTo>
                  <a:lnTo>
                    <a:pt x="134" y="207"/>
                  </a:lnTo>
                  <a:lnTo>
                    <a:pt x="137" y="216"/>
                  </a:lnTo>
                  <a:lnTo>
                    <a:pt x="143" y="225"/>
                  </a:lnTo>
                  <a:lnTo>
                    <a:pt x="149" y="234"/>
                  </a:lnTo>
                  <a:lnTo>
                    <a:pt x="158" y="240"/>
                  </a:lnTo>
                  <a:lnTo>
                    <a:pt x="164" y="249"/>
                  </a:lnTo>
                  <a:lnTo>
                    <a:pt x="173" y="255"/>
                  </a:lnTo>
                  <a:lnTo>
                    <a:pt x="182" y="261"/>
                  </a:lnTo>
                  <a:lnTo>
                    <a:pt x="185" y="270"/>
                  </a:lnTo>
                  <a:lnTo>
                    <a:pt x="194" y="276"/>
                  </a:lnTo>
                  <a:lnTo>
                    <a:pt x="197" y="285"/>
                  </a:lnTo>
                  <a:lnTo>
                    <a:pt x="203" y="294"/>
                  </a:lnTo>
                  <a:lnTo>
                    <a:pt x="209" y="303"/>
                  </a:lnTo>
                  <a:lnTo>
                    <a:pt x="212" y="312"/>
                  </a:lnTo>
                  <a:lnTo>
                    <a:pt x="218" y="321"/>
                  </a:lnTo>
                  <a:lnTo>
                    <a:pt x="221" y="330"/>
                  </a:lnTo>
                  <a:lnTo>
                    <a:pt x="224" y="342"/>
                  </a:lnTo>
                  <a:lnTo>
                    <a:pt x="227" y="354"/>
                  </a:lnTo>
                  <a:lnTo>
                    <a:pt x="230" y="363"/>
                  </a:lnTo>
                  <a:lnTo>
                    <a:pt x="230" y="372"/>
                  </a:lnTo>
                  <a:lnTo>
                    <a:pt x="230" y="381"/>
                  </a:lnTo>
                  <a:lnTo>
                    <a:pt x="230" y="390"/>
                  </a:lnTo>
                  <a:lnTo>
                    <a:pt x="230" y="399"/>
                  </a:lnTo>
                  <a:lnTo>
                    <a:pt x="227" y="408"/>
                  </a:lnTo>
                  <a:lnTo>
                    <a:pt x="224" y="417"/>
                  </a:lnTo>
                  <a:lnTo>
                    <a:pt x="218" y="426"/>
                  </a:lnTo>
                  <a:lnTo>
                    <a:pt x="218" y="435"/>
                  </a:lnTo>
                  <a:lnTo>
                    <a:pt x="215" y="444"/>
                  </a:lnTo>
                  <a:lnTo>
                    <a:pt x="215" y="453"/>
                  </a:lnTo>
                  <a:lnTo>
                    <a:pt x="206" y="456"/>
                  </a:lnTo>
                  <a:lnTo>
                    <a:pt x="203" y="465"/>
                  </a:lnTo>
                  <a:lnTo>
                    <a:pt x="194" y="471"/>
                  </a:lnTo>
                  <a:lnTo>
                    <a:pt x="191" y="480"/>
                  </a:lnTo>
                  <a:lnTo>
                    <a:pt x="185" y="489"/>
                  </a:lnTo>
                  <a:lnTo>
                    <a:pt x="179" y="498"/>
                  </a:lnTo>
                  <a:lnTo>
                    <a:pt x="170" y="504"/>
                  </a:lnTo>
                  <a:lnTo>
                    <a:pt x="161" y="507"/>
                  </a:lnTo>
                  <a:lnTo>
                    <a:pt x="152" y="510"/>
                  </a:lnTo>
                  <a:lnTo>
                    <a:pt x="143" y="510"/>
                  </a:lnTo>
                  <a:lnTo>
                    <a:pt x="134" y="501"/>
                  </a:lnTo>
                  <a:lnTo>
                    <a:pt x="131" y="510"/>
                  </a:lnTo>
                  <a:lnTo>
                    <a:pt x="134" y="519"/>
                  </a:lnTo>
                  <a:lnTo>
                    <a:pt x="137" y="528"/>
                  </a:lnTo>
                  <a:lnTo>
                    <a:pt x="134" y="537"/>
                  </a:lnTo>
                  <a:lnTo>
                    <a:pt x="125" y="540"/>
                  </a:lnTo>
                  <a:lnTo>
                    <a:pt x="116" y="546"/>
                  </a:lnTo>
                  <a:lnTo>
                    <a:pt x="108" y="552"/>
                  </a:lnTo>
                  <a:lnTo>
                    <a:pt x="99" y="555"/>
                  </a:lnTo>
                  <a:lnTo>
                    <a:pt x="96" y="546"/>
                  </a:lnTo>
                  <a:lnTo>
                    <a:pt x="96" y="537"/>
                  </a:lnTo>
                  <a:lnTo>
                    <a:pt x="96" y="528"/>
                  </a:lnTo>
                  <a:lnTo>
                    <a:pt x="96" y="519"/>
                  </a:lnTo>
                  <a:lnTo>
                    <a:pt x="96" y="510"/>
                  </a:lnTo>
                  <a:lnTo>
                    <a:pt x="93" y="501"/>
                  </a:lnTo>
                  <a:lnTo>
                    <a:pt x="87" y="492"/>
                  </a:lnTo>
                  <a:lnTo>
                    <a:pt x="90" y="483"/>
                  </a:lnTo>
                  <a:lnTo>
                    <a:pt x="99" y="477"/>
                  </a:lnTo>
                  <a:lnTo>
                    <a:pt x="111" y="471"/>
                  </a:lnTo>
                  <a:lnTo>
                    <a:pt x="114" y="462"/>
                  </a:lnTo>
                  <a:lnTo>
                    <a:pt x="122" y="462"/>
                  </a:lnTo>
                  <a:lnTo>
                    <a:pt x="128" y="450"/>
                  </a:lnTo>
                  <a:lnTo>
                    <a:pt x="137" y="447"/>
                  </a:lnTo>
                  <a:lnTo>
                    <a:pt x="137" y="438"/>
                  </a:lnTo>
                  <a:lnTo>
                    <a:pt x="146" y="438"/>
                  </a:lnTo>
                  <a:lnTo>
                    <a:pt x="155" y="432"/>
                  </a:lnTo>
                  <a:lnTo>
                    <a:pt x="164" y="426"/>
                  </a:lnTo>
                  <a:lnTo>
                    <a:pt x="170" y="417"/>
                  </a:lnTo>
                  <a:lnTo>
                    <a:pt x="176" y="408"/>
                  </a:lnTo>
                  <a:lnTo>
                    <a:pt x="182" y="399"/>
                  </a:lnTo>
                  <a:lnTo>
                    <a:pt x="185" y="390"/>
                  </a:lnTo>
                  <a:lnTo>
                    <a:pt x="185" y="381"/>
                  </a:lnTo>
                  <a:lnTo>
                    <a:pt x="185" y="372"/>
                  </a:lnTo>
                  <a:lnTo>
                    <a:pt x="185" y="360"/>
                  </a:lnTo>
                  <a:lnTo>
                    <a:pt x="185" y="351"/>
                  </a:lnTo>
                  <a:lnTo>
                    <a:pt x="182" y="342"/>
                  </a:lnTo>
                  <a:lnTo>
                    <a:pt x="179" y="333"/>
                  </a:lnTo>
                  <a:lnTo>
                    <a:pt x="179" y="324"/>
                  </a:lnTo>
                  <a:lnTo>
                    <a:pt x="179" y="315"/>
                  </a:lnTo>
                  <a:lnTo>
                    <a:pt x="176" y="306"/>
                  </a:lnTo>
                  <a:lnTo>
                    <a:pt x="170" y="297"/>
                  </a:lnTo>
                  <a:lnTo>
                    <a:pt x="158" y="288"/>
                  </a:lnTo>
                  <a:lnTo>
                    <a:pt x="146" y="282"/>
                  </a:lnTo>
                  <a:lnTo>
                    <a:pt x="143" y="273"/>
                  </a:lnTo>
                  <a:lnTo>
                    <a:pt x="140" y="264"/>
                  </a:lnTo>
                  <a:lnTo>
                    <a:pt x="131" y="258"/>
                  </a:lnTo>
                  <a:lnTo>
                    <a:pt x="125" y="249"/>
                  </a:lnTo>
                  <a:lnTo>
                    <a:pt x="119" y="240"/>
                  </a:lnTo>
                  <a:lnTo>
                    <a:pt x="108" y="231"/>
                  </a:lnTo>
                  <a:lnTo>
                    <a:pt x="105" y="222"/>
                  </a:lnTo>
                  <a:lnTo>
                    <a:pt x="96" y="222"/>
                  </a:lnTo>
                  <a:lnTo>
                    <a:pt x="90" y="213"/>
                  </a:lnTo>
                  <a:lnTo>
                    <a:pt x="84" y="201"/>
                  </a:lnTo>
                  <a:lnTo>
                    <a:pt x="81" y="192"/>
                  </a:lnTo>
                  <a:lnTo>
                    <a:pt x="75" y="183"/>
                  </a:lnTo>
                  <a:lnTo>
                    <a:pt x="75" y="174"/>
                  </a:lnTo>
                  <a:lnTo>
                    <a:pt x="75" y="165"/>
                  </a:lnTo>
                  <a:lnTo>
                    <a:pt x="72" y="156"/>
                  </a:lnTo>
                  <a:lnTo>
                    <a:pt x="63" y="147"/>
                  </a:lnTo>
                  <a:lnTo>
                    <a:pt x="60" y="138"/>
                  </a:lnTo>
                  <a:lnTo>
                    <a:pt x="60" y="129"/>
                  </a:lnTo>
                  <a:lnTo>
                    <a:pt x="60" y="120"/>
                  </a:lnTo>
                  <a:lnTo>
                    <a:pt x="69" y="117"/>
                  </a:lnTo>
                  <a:lnTo>
                    <a:pt x="78" y="114"/>
                  </a:lnTo>
                  <a:lnTo>
                    <a:pt x="78" y="102"/>
                  </a:lnTo>
                  <a:lnTo>
                    <a:pt x="69" y="96"/>
                  </a:lnTo>
                  <a:lnTo>
                    <a:pt x="60" y="96"/>
                  </a:lnTo>
                  <a:lnTo>
                    <a:pt x="51" y="90"/>
                  </a:lnTo>
                  <a:lnTo>
                    <a:pt x="48" y="81"/>
                  </a:lnTo>
                  <a:lnTo>
                    <a:pt x="39" y="75"/>
                  </a:lnTo>
                  <a:lnTo>
                    <a:pt x="27" y="72"/>
                  </a:lnTo>
                  <a:lnTo>
                    <a:pt x="18" y="66"/>
                  </a:lnTo>
                  <a:lnTo>
                    <a:pt x="9" y="60"/>
                  </a:lnTo>
                  <a:lnTo>
                    <a:pt x="3" y="48"/>
                  </a:lnTo>
                  <a:lnTo>
                    <a:pt x="0" y="39"/>
                  </a:lnTo>
                  <a:lnTo>
                    <a:pt x="6" y="48"/>
                  </a:lnTo>
                  <a:lnTo>
                    <a:pt x="54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60" name="Freeform 27"/>
            <p:cNvSpPr>
              <a:spLocks/>
            </p:cNvSpPr>
            <p:nvPr/>
          </p:nvSpPr>
          <p:spPr bwMode="auto">
            <a:xfrm>
              <a:off x="2307" y="1765"/>
              <a:ext cx="156" cy="154"/>
            </a:xfrm>
            <a:custGeom>
              <a:avLst/>
              <a:gdLst>
                <a:gd name="T0" fmla="*/ 131 w 156"/>
                <a:gd name="T1" fmla="*/ 9 h 154"/>
                <a:gd name="T2" fmla="*/ 155 w 156"/>
                <a:gd name="T3" fmla="*/ 15 h 154"/>
                <a:gd name="T4" fmla="*/ 146 w 156"/>
                <a:gd name="T5" fmla="*/ 6 h 154"/>
                <a:gd name="T6" fmla="*/ 134 w 156"/>
                <a:gd name="T7" fmla="*/ 0 h 154"/>
                <a:gd name="T8" fmla="*/ 125 w 156"/>
                <a:gd name="T9" fmla="*/ 0 h 154"/>
                <a:gd name="T10" fmla="*/ 113 w 156"/>
                <a:gd name="T11" fmla="*/ 0 h 154"/>
                <a:gd name="T12" fmla="*/ 101 w 156"/>
                <a:gd name="T13" fmla="*/ 3 h 154"/>
                <a:gd name="T14" fmla="*/ 86 w 156"/>
                <a:gd name="T15" fmla="*/ 3 h 154"/>
                <a:gd name="T16" fmla="*/ 75 w 156"/>
                <a:gd name="T17" fmla="*/ 6 h 154"/>
                <a:gd name="T18" fmla="*/ 63 w 156"/>
                <a:gd name="T19" fmla="*/ 6 h 154"/>
                <a:gd name="T20" fmla="*/ 51 w 156"/>
                <a:gd name="T21" fmla="*/ 6 h 154"/>
                <a:gd name="T22" fmla="*/ 36 w 156"/>
                <a:gd name="T23" fmla="*/ 6 h 154"/>
                <a:gd name="T24" fmla="*/ 27 w 156"/>
                <a:gd name="T25" fmla="*/ 6 h 154"/>
                <a:gd name="T26" fmla="*/ 15 w 156"/>
                <a:gd name="T27" fmla="*/ 12 h 154"/>
                <a:gd name="T28" fmla="*/ 9 w 156"/>
                <a:gd name="T29" fmla="*/ 21 h 154"/>
                <a:gd name="T30" fmla="*/ 3 w 156"/>
                <a:gd name="T31" fmla="*/ 30 h 154"/>
                <a:gd name="T32" fmla="*/ 0 w 156"/>
                <a:gd name="T33" fmla="*/ 39 h 154"/>
                <a:gd name="T34" fmla="*/ 0 w 156"/>
                <a:gd name="T35" fmla="*/ 48 h 154"/>
                <a:gd name="T36" fmla="*/ 0 w 156"/>
                <a:gd name="T37" fmla="*/ 57 h 154"/>
                <a:gd name="T38" fmla="*/ 0 w 156"/>
                <a:gd name="T39" fmla="*/ 66 h 154"/>
                <a:gd name="T40" fmla="*/ 0 w 156"/>
                <a:gd name="T41" fmla="*/ 78 h 154"/>
                <a:gd name="T42" fmla="*/ 0 w 156"/>
                <a:gd name="T43" fmla="*/ 87 h 154"/>
                <a:gd name="T44" fmla="*/ 0 w 156"/>
                <a:gd name="T45" fmla="*/ 99 h 154"/>
                <a:gd name="T46" fmla="*/ 3 w 156"/>
                <a:gd name="T47" fmla="*/ 108 h 154"/>
                <a:gd name="T48" fmla="*/ 6 w 156"/>
                <a:gd name="T49" fmla="*/ 117 h 154"/>
                <a:gd name="T50" fmla="*/ 15 w 156"/>
                <a:gd name="T51" fmla="*/ 126 h 154"/>
                <a:gd name="T52" fmla="*/ 24 w 156"/>
                <a:gd name="T53" fmla="*/ 129 h 154"/>
                <a:gd name="T54" fmla="*/ 33 w 156"/>
                <a:gd name="T55" fmla="*/ 135 h 154"/>
                <a:gd name="T56" fmla="*/ 42 w 156"/>
                <a:gd name="T57" fmla="*/ 141 h 154"/>
                <a:gd name="T58" fmla="*/ 51 w 156"/>
                <a:gd name="T59" fmla="*/ 141 h 154"/>
                <a:gd name="T60" fmla="*/ 60 w 156"/>
                <a:gd name="T61" fmla="*/ 150 h 154"/>
                <a:gd name="T62" fmla="*/ 69 w 156"/>
                <a:gd name="T63" fmla="*/ 153 h 15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56"/>
                <a:gd name="T97" fmla="*/ 0 h 154"/>
                <a:gd name="T98" fmla="*/ 156 w 156"/>
                <a:gd name="T99" fmla="*/ 154 h 15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56" h="154">
                  <a:moveTo>
                    <a:pt x="131" y="9"/>
                  </a:moveTo>
                  <a:lnTo>
                    <a:pt x="155" y="15"/>
                  </a:lnTo>
                  <a:lnTo>
                    <a:pt x="146" y="6"/>
                  </a:lnTo>
                  <a:lnTo>
                    <a:pt x="134" y="0"/>
                  </a:lnTo>
                  <a:lnTo>
                    <a:pt x="125" y="0"/>
                  </a:lnTo>
                  <a:lnTo>
                    <a:pt x="113" y="0"/>
                  </a:lnTo>
                  <a:lnTo>
                    <a:pt x="101" y="3"/>
                  </a:lnTo>
                  <a:lnTo>
                    <a:pt x="86" y="3"/>
                  </a:lnTo>
                  <a:lnTo>
                    <a:pt x="75" y="6"/>
                  </a:lnTo>
                  <a:lnTo>
                    <a:pt x="63" y="6"/>
                  </a:lnTo>
                  <a:lnTo>
                    <a:pt x="51" y="6"/>
                  </a:lnTo>
                  <a:lnTo>
                    <a:pt x="36" y="6"/>
                  </a:lnTo>
                  <a:lnTo>
                    <a:pt x="27" y="6"/>
                  </a:lnTo>
                  <a:lnTo>
                    <a:pt x="15" y="12"/>
                  </a:lnTo>
                  <a:lnTo>
                    <a:pt x="9" y="21"/>
                  </a:lnTo>
                  <a:lnTo>
                    <a:pt x="3" y="30"/>
                  </a:lnTo>
                  <a:lnTo>
                    <a:pt x="0" y="39"/>
                  </a:lnTo>
                  <a:lnTo>
                    <a:pt x="0" y="48"/>
                  </a:lnTo>
                  <a:lnTo>
                    <a:pt x="0" y="57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0" y="87"/>
                  </a:lnTo>
                  <a:lnTo>
                    <a:pt x="0" y="99"/>
                  </a:lnTo>
                  <a:lnTo>
                    <a:pt x="3" y="108"/>
                  </a:lnTo>
                  <a:lnTo>
                    <a:pt x="6" y="117"/>
                  </a:lnTo>
                  <a:lnTo>
                    <a:pt x="15" y="126"/>
                  </a:lnTo>
                  <a:lnTo>
                    <a:pt x="24" y="129"/>
                  </a:lnTo>
                  <a:lnTo>
                    <a:pt x="33" y="135"/>
                  </a:lnTo>
                  <a:lnTo>
                    <a:pt x="42" y="141"/>
                  </a:lnTo>
                  <a:lnTo>
                    <a:pt x="51" y="141"/>
                  </a:lnTo>
                  <a:lnTo>
                    <a:pt x="60" y="150"/>
                  </a:lnTo>
                  <a:lnTo>
                    <a:pt x="69" y="153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61" name="Freeform 28"/>
            <p:cNvSpPr>
              <a:spLocks/>
            </p:cNvSpPr>
            <p:nvPr/>
          </p:nvSpPr>
          <p:spPr bwMode="auto">
            <a:xfrm>
              <a:off x="2137" y="1552"/>
              <a:ext cx="350" cy="301"/>
            </a:xfrm>
            <a:custGeom>
              <a:avLst/>
              <a:gdLst>
                <a:gd name="T0" fmla="*/ 331 w 350"/>
                <a:gd name="T1" fmla="*/ 234 h 301"/>
                <a:gd name="T2" fmla="*/ 310 w 350"/>
                <a:gd name="T3" fmla="*/ 222 h 301"/>
                <a:gd name="T4" fmla="*/ 286 w 350"/>
                <a:gd name="T5" fmla="*/ 222 h 301"/>
                <a:gd name="T6" fmla="*/ 265 w 350"/>
                <a:gd name="T7" fmla="*/ 207 h 301"/>
                <a:gd name="T8" fmla="*/ 265 w 350"/>
                <a:gd name="T9" fmla="*/ 189 h 301"/>
                <a:gd name="T10" fmla="*/ 260 w 350"/>
                <a:gd name="T11" fmla="*/ 165 h 301"/>
                <a:gd name="T12" fmla="*/ 248 w 350"/>
                <a:gd name="T13" fmla="*/ 147 h 301"/>
                <a:gd name="T14" fmla="*/ 236 w 350"/>
                <a:gd name="T15" fmla="*/ 129 h 301"/>
                <a:gd name="T16" fmla="*/ 233 w 350"/>
                <a:gd name="T17" fmla="*/ 111 h 301"/>
                <a:gd name="T18" fmla="*/ 227 w 350"/>
                <a:gd name="T19" fmla="*/ 93 h 301"/>
                <a:gd name="T20" fmla="*/ 206 w 350"/>
                <a:gd name="T21" fmla="*/ 87 h 301"/>
                <a:gd name="T22" fmla="*/ 188 w 350"/>
                <a:gd name="T23" fmla="*/ 78 h 301"/>
                <a:gd name="T24" fmla="*/ 170 w 350"/>
                <a:gd name="T25" fmla="*/ 78 h 301"/>
                <a:gd name="T26" fmla="*/ 149 w 350"/>
                <a:gd name="T27" fmla="*/ 81 h 301"/>
                <a:gd name="T28" fmla="*/ 128 w 350"/>
                <a:gd name="T29" fmla="*/ 87 h 301"/>
                <a:gd name="T30" fmla="*/ 119 w 350"/>
                <a:gd name="T31" fmla="*/ 69 h 301"/>
                <a:gd name="T32" fmla="*/ 122 w 350"/>
                <a:gd name="T33" fmla="*/ 51 h 301"/>
                <a:gd name="T34" fmla="*/ 128 w 350"/>
                <a:gd name="T35" fmla="*/ 33 h 301"/>
                <a:gd name="T36" fmla="*/ 134 w 350"/>
                <a:gd name="T37" fmla="*/ 12 h 301"/>
                <a:gd name="T38" fmla="*/ 116 w 350"/>
                <a:gd name="T39" fmla="*/ 12 h 301"/>
                <a:gd name="T40" fmla="*/ 98 w 350"/>
                <a:gd name="T41" fmla="*/ 9 h 301"/>
                <a:gd name="T42" fmla="*/ 81 w 350"/>
                <a:gd name="T43" fmla="*/ 0 h 301"/>
                <a:gd name="T44" fmla="*/ 60 w 350"/>
                <a:gd name="T45" fmla="*/ 3 h 301"/>
                <a:gd name="T46" fmla="*/ 39 w 350"/>
                <a:gd name="T47" fmla="*/ 15 h 301"/>
                <a:gd name="T48" fmla="*/ 21 w 350"/>
                <a:gd name="T49" fmla="*/ 27 h 301"/>
                <a:gd name="T50" fmla="*/ 9 w 350"/>
                <a:gd name="T51" fmla="*/ 36 h 301"/>
                <a:gd name="T52" fmla="*/ 0 w 350"/>
                <a:gd name="T53" fmla="*/ 51 h 301"/>
                <a:gd name="T54" fmla="*/ 3 w 350"/>
                <a:gd name="T55" fmla="*/ 69 h 301"/>
                <a:gd name="T56" fmla="*/ 6 w 350"/>
                <a:gd name="T57" fmla="*/ 87 h 301"/>
                <a:gd name="T58" fmla="*/ 21 w 350"/>
                <a:gd name="T59" fmla="*/ 105 h 301"/>
                <a:gd name="T60" fmla="*/ 30 w 350"/>
                <a:gd name="T61" fmla="*/ 123 h 301"/>
                <a:gd name="T62" fmla="*/ 36 w 350"/>
                <a:gd name="T63" fmla="*/ 141 h 301"/>
                <a:gd name="T64" fmla="*/ 39 w 350"/>
                <a:gd name="T65" fmla="*/ 165 h 301"/>
                <a:gd name="T66" fmla="*/ 42 w 350"/>
                <a:gd name="T67" fmla="*/ 183 h 301"/>
                <a:gd name="T68" fmla="*/ 51 w 350"/>
                <a:gd name="T69" fmla="*/ 204 h 301"/>
                <a:gd name="T70" fmla="*/ 57 w 350"/>
                <a:gd name="T71" fmla="*/ 222 h 301"/>
                <a:gd name="T72" fmla="*/ 60 w 350"/>
                <a:gd name="T73" fmla="*/ 240 h 301"/>
                <a:gd name="T74" fmla="*/ 63 w 350"/>
                <a:gd name="T75" fmla="*/ 261 h 301"/>
                <a:gd name="T76" fmla="*/ 63 w 350"/>
                <a:gd name="T77" fmla="*/ 282 h 301"/>
                <a:gd name="T78" fmla="*/ 75 w 350"/>
                <a:gd name="T79" fmla="*/ 294 h 301"/>
                <a:gd name="T80" fmla="*/ 87 w 350"/>
                <a:gd name="T81" fmla="*/ 285 h 301"/>
                <a:gd name="T82" fmla="*/ 95 w 350"/>
                <a:gd name="T83" fmla="*/ 267 h 301"/>
                <a:gd name="T84" fmla="*/ 116 w 350"/>
                <a:gd name="T85" fmla="*/ 273 h 301"/>
                <a:gd name="T86" fmla="*/ 134 w 350"/>
                <a:gd name="T87" fmla="*/ 282 h 301"/>
                <a:gd name="T88" fmla="*/ 146 w 350"/>
                <a:gd name="T89" fmla="*/ 294 h 301"/>
                <a:gd name="T90" fmla="*/ 170 w 350"/>
                <a:gd name="T91" fmla="*/ 300 h 301"/>
                <a:gd name="T92" fmla="*/ 176 w 350"/>
                <a:gd name="T93" fmla="*/ 282 h 301"/>
                <a:gd name="T94" fmla="*/ 176 w 350"/>
                <a:gd name="T95" fmla="*/ 261 h 301"/>
                <a:gd name="T96" fmla="*/ 176 w 350"/>
                <a:gd name="T97" fmla="*/ 243 h 301"/>
                <a:gd name="T98" fmla="*/ 185 w 350"/>
                <a:gd name="T99" fmla="*/ 228 h 301"/>
                <a:gd name="T100" fmla="*/ 206 w 350"/>
                <a:gd name="T101" fmla="*/ 225 h 301"/>
                <a:gd name="T102" fmla="*/ 227 w 350"/>
                <a:gd name="T103" fmla="*/ 222 h 301"/>
                <a:gd name="T104" fmla="*/ 254 w 350"/>
                <a:gd name="T105" fmla="*/ 222 h 301"/>
                <a:gd name="T106" fmla="*/ 271 w 350"/>
                <a:gd name="T107" fmla="*/ 213 h 30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50"/>
                <a:gd name="T163" fmla="*/ 0 h 301"/>
                <a:gd name="T164" fmla="*/ 350 w 350"/>
                <a:gd name="T165" fmla="*/ 301 h 30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50" h="301">
                  <a:moveTo>
                    <a:pt x="349" y="222"/>
                  </a:moveTo>
                  <a:lnTo>
                    <a:pt x="331" y="234"/>
                  </a:lnTo>
                  <a:lnTo>
                    <a:pt x="322" y="228"/>
                  </a:lnTo>
                  <a:lnTo>
                    <a:pt x="310" y="222"/>
                  </a:lnTo>
                  <a:lnTo>
                    <a:pt x="298" y="222"/>
                  </a:lnTo>
                  <a:lnTo>
                    <a:pt x="286" y="222"/>
                  </a:lnTo>
                  <a:lnTo>
                    <a:pt x="274" y="213"/>
                  </a:lnTo>
                  <a:lnTo>
                    <a:pt x="265" y="207"/>
                  </a:lnTo>
                  <a:lnTo>
                    <a:pt x="265" y="198"/>
                  </a:lnTo>
                  <a:lnTo>
                    <a:pt x="265" y="189"/>
                  </a:lnTo>
                  <a:lnTo>
                    <a:pt x="262" y="177"/>
                  </a:lnTo>
                  <a:lnTo>
                    <a:pt x="260" y="165"/>
                  </a:lnTo>
                  <a:lnTo>
                    <a:pt x="251" y="156"/>
                  </a:lnTo>
                  <a:lnTo>
                    <a:pt x="248" y="147"/>
                  </a:lnTo>
                  <a:lnTo>
                    <a:pt x="242" y="138"/>
                  </a:lnTo>
                  <a:lnTo>
                    <a:pt x="236" y="129"/>
                  </a:lnTo>
                  <a:lnTo>
                    <a:pt x="236" y="120"/>
                  </a:lnTo>
                  <a:lnTo>
                    <a:pt x="233" y="111"/>
                  </a:lnTo>
                  <a:lnTo>
                    <a:pt x="233" y="102"/>
                  </a:lnTo>
                  <a:lnTo>
                    <a:pt x="227" y="93"/>
                  </a:lnTo>
                  <a:lnTo>
                    <a:pt x="215" y="90"/>
                  </a:lnTo>
                  <a:lnTo>
                    <a:pt x="206" y="87"/>
                  </a:lnTo>
                  <a:lnTo>
                    <a:pt x="197" y="81"/>
                  </a:lnTo>
                  <a:lnTo>
                    <a:pt x="188" y="78"/>
                  </a:lnTo>
                  <a:lnTo>
                    <a:pt x="179" y="78"/>
                  </a:lnTo>
                  <a:lnTo>
                    <a:pt x="170" y="78"/>
                  </a:lnTo>
                  <a:lnTo>
                    <a:pt x="158" y="78"/>
                  </a:lnTo>
                  <a:lnTo>
                    <a:pt x="149" y="81"/>
                  </a:lnTo>
                  <a:lnTo>
                    <a:pt x="140" y="84"/>
                  </a:lnTo>
                  <a:lnTo>
                    <a:pt x="128" y="87"/>
                  </a:lnTo>
                  <a:lnTo>
                    <a:pt x="125" y="78"/>
                  </a:lnTo>
                  <a:lnTo>
                    <a:pt x="119" y="69"/>
                  </a:lnTo>
                  <a:lnTo>
                    <a:pt x="119" y="60"/>
                  </a:lnTo>
                  <a:lnTo>
                    <a:pt x="122" y="51"/>
                  </a:lnTo>
                  <a:lnTo>
                    <a:pt x="122" y="42"/>
                  </a:lnTo>
                  <a:lnTo>
                    <a:pt x="128" y="33"/>
                  </a:lnTo>
                  <a:lnTo>
                    <a:pt x="131" y="24"/>
                  </a:lnTo>
                  <a:lnTo>
                    <a:pt x="134" y="12"/>
                  </a:lnTo>
                  <a:lnTo>
                    <a:pt x="125" y="9"/>
                  </a:lnTo>
                  <a:lnTo>
                    <a:pt x="116" y="12"/>
                  </a:lnTo>
                  <a:lnTo>
                    <a:pt x="107" y="12"/>
                  </a:lnTo>
                  <a:lnTo>
                    <a:pt x="98" y="9"/>
                  </a:lnTo>
                  <a:lnTo>
                    <a:pt x="89" y="3"/>
                  </a:lnTo>
                  <a:lnTo>
                    <a:pt x="81" y="0"/>
                  </a:lnTo>
                  <a:lnTo>
                    <a:pt x="72" y="0"/>
                  </a:lnTo>
                  <a:lnTo>
                    <a:pt x="60" y="3"/>
                  </a:lnTo>
                  <a:lnTo>
                    <a:pt x="48" y="9"/>
                  </a:lnTo>
                  <a:lnTo>
                    <a:pt x="39" y="15"/>
                  </a:lnTo>
                  <a:lnTo>
                    <a:pt x="30" y="21"/>
                  </a:lnTo>
                  <a:lnTo>
                    <a:pt x="21" y="27"/>
                  </a:lnTo>
                  <a:lnTo>
                    <a:pt x="12" y="27"/>
                  </a:lnTo>
                  <a:lnTo>
                    <a:pt x="9" y="36"/>
                  </a:lnTo>
                  <a:lnTo>
                    <a:pt x="0" y="42"/>
                  </a:lnTo>
                  <a:lnTo>
                    <a:pt x="0" y="51"/>
                  </a:lnTo>
                  <a:lnTo>
                    <a:pt x="3" y="60"/>
                  </a:lnTo>
                  <a:lnTo>
                    <a:pt x="3" y="69"/>
                  </a:lnTo>
                  <a:lnTo>
                    <a:pt x="6" y="78"/>
                  </a:lnTo>
                  <a:lnTo>
                    <a:pt x="6" y="87"/>
                  </a:lnTo>
                  <a:lnTo>
                    <a:pt x="15" y="96"/>
                  </a:lnTo>
                  <a:lnTo>
                    <a:pt x="21" y="105"/>
                  </a:lnTo>
                  <a:lnTo>
                    <a:pt x="27" y="114"/>
                  </a:lnTo>
                  <a:lnTo>
                    <a:pt x="30" y="123"/>
                  </a:lnTo>
                  <a:lnTo>
                    <a:pt x="33" y="132"/>
                  </a:lnTo>
                  <a:lnTo>
                    <a:pt x="36" y="141"/>
                  </a:lnTo>
                  <a:lnTo>
                    <a:pt x="36" y="153"/>
                  </a:lnTo>
                  <a:lnTo>
                    <a:pt x="39" y="165"/>
                  </a:lnTo>
                  <a:lnTo>
                    <a:pt x="42" y="174"/>
                  </a:lnTo>
                  <a:lnTo>
                    <a:pt x="42" y="183"/>
                  </a:lnTo>
                  <a:lnTo>
                    <a:pt x="48" y="195"/>
                  </a:lnTo>
                  <a:lnTo>
                    <a:pt x="51" y="204"/>
                  </a:lnTo>
                  <a:lnTo>
                    <a:pt x="54" y="213"/>
                  </a:lnTo>
                  <a:lnTo>
                    <a:pt x="57" y="222"/>
                  </a:lnTo>
                  <a:lnTo>
                    <a:pt x="60" y="231"/>
                  </a:lnTo>
                  <a:lnTo>
                    <a:pt x="60" y="240"/>
                  </a:lnTo>
                  <a:lnTo>
                    <a:pt x="63" y="252"/>
                  </a:lnTo>
                  <a:lnTo>
                    <a:pt x="63" y="261"/>
                  </a:lnTo>
                  <a:lnTo>
                    <a:pt x="63" y="273"/>
                  </a:lnTo>
                  <a:lnTo>
                    <a:pt x="63" y="282"/>
                  </a:lnTo>
                  <a:lnTo>
                    <a:pt x="66" y="291"/>
                  </a:lnTo>
                  <a:lnTo>
                    <a:pt x="75" y="294"/>
                  </a:lnTo>
                  <a:lnTo>
                    <a:pt x="84" y="294"/>
                  </a:lnTo>
                  <a:lnTo>
                    <a:pt x="87" y="285"/>
                  </a:lnTo>
                  <a:lnTo>
                    <a:pt x="89" y="276"/>
                  </a:lnTo>
                  <a:lnTo>
                    <a:pt x="95" y="267"/>
                  </a:lnTo>
                  <a:lnTo>
                    <a:pt x="104" y="267"/>
                  </a:lnTo>
                  <a:lnTo>
                    <a:pt x="116" y="273"/>
                  </a:lnTo>
                  <a:lnTo>
                    <a:pt x="125" y="276"/>
                  </a:lnTo>
                  <a:lnTo>
                    <a:pt x="134" y="282"/>
                  </a:lnTo>
                  <a:lnTo>
                    <a:pt x="137" y="291"/>
                  </a:lnTo>
                  <a:lnTo>
                    <a:pt x="146" y="294"/>
                  </a:lnTo>
                  <a:lnTo>
                    <a:pt x="158" y="297"/>
                  </a:lnTo>
                  <a:lnTo>
                    <a:pt x="170" y="300"/>
                  </a:lnTo>
                  <a:lnTo>
                    <a:pt x="176" y="291"/>
                  </a:lnTo>
                  <a:lnTo>
                    <a:pt x="176" y="282"/>
                  </a:lnTo>
                  <a:lnTo>
                    <a:pt x="176" y="273"/>
                  </a:lnTo>
                  <a:lnTo>
                    <a:pt x="176" y="261"/>
                  </a:lnTo>
                  <a:lnTo>
                    <a:pt x="176" y="252"/>
                  </a:lnTo>
                  <a:lnTo>
                    <a:pt x="176" y="243"/>
                  </a:lnTo>
                  <a:lnTo>
                    <a:pt x="176" y="234"/>
                  </a:lnTo>
                  <a:lnTo>
                    <a:pt x="185" y="228"/>
                  </a:lnTo>
                  <a:lnTo>
                    <a:pt x="194" y="225"/>
                  </a:lnTo>
                  <a:lnTo>
                    <a:pt x="206" y="225"/>
                  </a:lnTo>
                  <a:lnTo>
                    <a:pt x="215" y="222"/>
                  </a:lnTo>
                  <a:lnTo>
                    <a:pt x="227" y="222"/>
                  </a:lnTo>
                  <a:lnTo>
                    <a:pt x="239" y="222"/>
                  </a:lnTo>
                  <a:lnTo>
                    <a:pt x="254" y="222"/>
                  </a:lnTo>
                  <a:lnTo>
                    <a:pt x="262" y="216"/>
                  </a:lnTo>
                  <a:lnTo>
                    <a:pt x="271" y="213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62" name="Freeform 29"/>
            <p:cNvSpPr>
              <a:spLocks/>
            </p:cNvSpPr>
            <p:nvPr/>
          </p:nvSpPr>
          <p:spPr bwMode="auto">
            <a:xfrm>
              <a:off x="2164" y="1468"/>
              <a:ext cx="90" cy="52"/>
            </a:xfrm>
            <a:custGeom>
              <a:avLst/>
              <a:gdLst>
                <a:gd name="T0" fmla="*/ 36 w 90"/>
                <a:gd name="T1" fmla="*/ 18 h 52"/>
                <a:gd name="T2" fmla="*/ 21 w 90"/>
                <a:gd name="T3" fmla="*/ 0 h 52"/>
                <a:gd name="T4" fmla="*/ 30 w 90"/>
                <a:gd name="T5" fmla="*/ 0 h 52"/>
                <a:gd name="T6" fmla="*/ 36 w 90"/>
                <a:gd name="T7" fmla="*/ 9 h 52"/>
                <a:gd name="T8" fmla="*/ 36 w 90"/>
                <a:gd name="T9" fmla="*/ 18 h 52"/>
                <a:gd name="T10" fmla="*/ 27 w 90"/>
                <a:gd name="T11" fmla="*/ 24 h 52"/>
                <a:gd name="T12" fmla="*/ 18 w 90"/>
                <a:gd name="T13" fmla="*/ 24 h 52"/>
                <a:gd name="T14" fmla="*/ 9 w 90"/>
                <a:gd name="T15" fmla="*/ 30 h 52"/>
                <a:gd name="T16" fmla="*/ 0 w 90"/>
                <a:gd name="T17" fmla="*/ 30 h 52"/>
                <a:gd name="T18" fmla="*/ 12 w 90"/>
                <a:gd name="T19" fmla="*/ 30 h 52"/>
                <a:gd name="T20" fmla="*/ 21 w 90"/>
                <a:gd name="T21" fmla="*/ 30 h 52"/>
                <a:gd name="T22" fmla="*/ 30 w 90"/>
                <a:gd name="T23" fmla="*/ 33 h 52"/>
                <a:gd name="T24" fmla="*/ 30 w 90"/>
                <a:gd name="T25" fmla="*/ 42 h 52"/>
                <a:gd name="T26" fmla="*/ 33 w 90"/>
                <a:gd name="T27" fmla="*/ 51 h 52"/>
                <a:gd name="T28" fmla="*/ 42 w 90"/>
                <a:gd name="T29" fmla="*/ 51 h 52"/>
                <a:gd name="T30" fmla="*/ 50 w 90"/>
                <a:gd name="T31" fmla="*/ 51 h 52"/>
                <a:gd name="T32" fmla="*/ 59 w 90"/>
                <a:gd name="T33" fmla="*/ 42 h 52"/>
                <a:gd name="T34" fmla="*/ 68 w 90"/>
                <a:gd name="T35" fmla="*/ 36 h 52"/>
                <a:gd name="T36" fmla="*/ 77 w 90"/>
                <a:gd name="T37" fmla="*/ 33 h 52"/>
                <a:gd name="T38" fmla="*/ 83 w 90"/>
                <a:gd name="T39" fmla="*/ 24 h 52"/>
                <a:gd name="T40" fmla="*/ 89 w 90"/>
                <a:gd name="T41" fmla="*/ 15 h 5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0"/>
                <a:gd name="T64" fmla="*/ 0 h 52"/>
                <a:gd name="T65" fmla="*/ 90 w 90"/>
                <a:gd name="T66" fmla="*/ 52 h 5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0" h="52">
                  <a:moveTo>
                    <a:pt x="36" y="18"/>
                  </a:moveTo>
                  <a:lnTo>
                    <a:pt x="21" y="0"/>
                  </a:lnTo>
                  <a:lnTo>
                    <a:pt x="30" y="0"/>
                  </a:lnTo>
                  <a:lnTo>
                    <a:pt x="36" y="9"/>
                  </a:lnTo>
                  <a:lnTo>
                    <a:pt x="36" y="18"/>
                  </a:lnTo>
                  <a:lnTo>
                    <a:pt x="27" y="24"/>
                  </a:lnTo>
                  <a:lnTo>
                    <a:pt x="18" y="24"/>
                  </a:lnTo>
                  <a:lnTo>
                    <a:pt x="9" y="30"/>
                  </a:lnTo>
                  <a:lnTo>
                    <a:pt x="0" y="30"/>
                  </a:lnTo>
                  <a:lnTo>
                    <a:pt x="12" y="30"/>
                  </a:lnTo>
                  <a:lnTo>
                    <a:pt x="21" y="30"/>
                  </a:lnTo>
                  <a:lnTo>
                    <a:pt x="30" y="33"/>
                  </a:lnTo>
                  <a:lnTo>
                    <a:pt x="30" y="42"/>
                  </a:lnTo>
                  <a:lnTo>
                    <a:pt x="33" y="51"/>
                  </a:lnTo>
                  <a:lnTo>
                    <a:pt x="42" y="51"/>
                  </a:lnTo>
                  <a:lnTo>
                    <a:pt x="50" y="51"/>
                  </a:lnTo>
                  <a:lnTo>
                    <a:pt x="59" y="42"/>
                  </a:lnTo>
                  <a:lnTo>
                    <a:pt x="68" y="36"/>
                  </a:lnTo>
                  <a:lnTo>
                    <a:pt x="77" y="33"/>
                  </a:lnTo>
                  <a:lnTo>
                    <a:pt x="83" y="24"/>
                  </a:lnTo>
                  <a:lnTo>
                    <a:pt x="89" y="15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63" name="Freeform 30"/>
            <p:cNvSpPr>
              <a:spLocks/>
            </p:cNvSpPr>
            <p:nvPr/>
          </p:nvSpPr>
          <p:spPr bwMode="auto">
            <a:xfrm>
              <a:off x="2901" y="1531"/>
              <a:ext cx="17" cy="19"/>
            </a:xfrm>
            <a:custGeom>
              <a:avLst/>
              <a:gdLst>
                <a:gd name="T0" fmla="*/ 16 w 17"/>
                <a:gd name="T1" fmla="*/ 3 h 19"/>
                <a:gd name="T2" fmla="*/ 6 w 17"/>
                <a:gd name="T3" fmla="*/ 3 h 19"/>
                <a:gd name="T4" fmla="*/ 16 w 17"/>
                <a:gd name="T5" fmla="*/ 3 h 19"/>
                <a:gd name="T6" fmla="*/ 16 w 17"/>
                <a:gd name="T7" fmla="*/ 12 h 19"/>
                <a:gd name="T8" fmla="*/ 3 w 17"/>
                <a:gd name="T9" fmla="*/ 18 h 19"/>
                <a:gd name="T10" fmla="*/ 0 w 17"/>
                <a:gd name="T11" fmla="*/ 9 h 19"/>
                <a:gd name="T12" fmla="*/ 6 w 17"/>
                <a:gd name="T13" fmla="*/ 0 h 19"/>
                <a:gd name="T14" fmla="*/ 16 w 17"/>
                <a:gd name="T15" fmla="*/ 3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"/>
                <a:gd name="T25" fmla="*/ 0 h 19"/>
                <a:gd name="T26" fmla="*/ 17 w 17"/>
                <a:gd name="T27" fmla="*/ 19 h 1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" h="19">
                  <a:moveTo>
                    <a:pt x="16" y="3"/>
                  </a:moveTo>
                  <a:lnTo>
                    <a:pt x="6" y="3"/>
                  </a:lnTo>
                  <a:lnTo>
                    <a:pt x="16" y="3"/>
                  </a:lnTo>
                  <a:lnTo>
                    <a:pt x="16" y="12"/>
                  </a:lnTo>
                  <a:lnTo>
                    <a:pt x="3" y="18"/>
                  </a:lnTo>
                  <a:lnTo>
                    <a:pt x="0" y="9"/>
                  </a:lnTo>
                  <a:lnTo>
                    <a:pt x="6" y="0"/>
                  </a:lnTo>
                  <a:lnTo>
                    <a:pt x="16" y="3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64" name="Freeform 31"/>
            <p:cNvSpPr>
              <a:spLocks/>
            </p:cNvSpPr>
            <p:nvPr/>
          </p:nvSpPr>
          <p:spPr bwMode="auto">
            <a:xfrm>
              <a:off x="2889" y="1576"/>
              <a:ext cx="28" cy="19"/>
            </a:xfrm>
            <a:custGeom>
              <a:avLst/>
              <a:gdLst>
                <a:gd name="T0" fmla="*/ 27 w 28"/>
                <a:gd name="T1" fmla="*/ 6 h 19"/>
                <a:gd name="T2" fmla="*/ 6 w 28"/>
                <a:gd name="T3" fmla="*/ 0 h 19"/>
                <a:gd name="T4" fmla="*/ 15 w 28"/>
                <a:gd name="T5" fmla="*/ 0 h 19"/>
                <a:gd name="T6" fmla="*/ 9 w 28"/>
                <a:gd name="T7" fmla="*/ 9 h 19"/>
                <a:gd name="T8" fmla="*/ 3 w 28"/>
                <a:gd name="T9" fmla="*/ 18 h 19"/>
                <a:gd name="T10" fmla="*/ 0 w 28"/>
                <a:gd name="T11" fmla="*/ 9 h 19"/>
                <a:gd name="T12" fmla="*/ 0 w 28"/>
                <a:gd name="T13" fmla="*/ 0 h 19"/>
                <a:gd name="T14" fmla="*/ 27 w 28"/>
                <a:gd name="T15" fmla="*/ 6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"/>
                <a:gd name="T25" fmla="*/ 0 h 19"/>
                <a:gd name="T26" fmla="*/ 28 w 28"/>
                <a:gd name="T27" fmla="*/ 19 h 1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" h="19">
                  <a:moveTo>
                    <a:pt x="27" y="6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9" y="9"/>
                  </a:lnTo>
                  <a:lnTo>
                    <a:pt x="3" y="18"/>
                  </a:lnTo>
                  <a:lnTo>
                    <a:pt x="0" y="9"/>
                  </a:lnTo>
                  <a:lnTo>
                    <a:pt x="0" y="0"/>
                  </a:lnTo>
                  <a:lnTo>
                    <a:pt x="27" y="6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65" name="Freeform 32"/>
            <p:cNvSpPr>
              <a:spLocks/>
            </p:cNvSpPr>
            <p:nvPr/>
          </p:nvSpPr>
          <p:spPr bwMode="auto">
            <a:xfrm>
              <a:off x="2856" y="1612"/>
              <a:ext cx="84" cy="166"/>
            </a:xfrm>
            <a:custGeom>
              <a:avLst/>
              <a:gdLst>
                <a:gd name="T0" fmla="*/ 12 w 84"/>
                <a:gd name="T1" fmla="*/ 18 h 166"/>
                <a:gd name="T2" fmla="*/ 36 w 84"/>
                <a:gd name="T3" fmla="*/ 0 h 166"/>
                <a:gd name="T4" fmla="*/ 44 w 84"/>
                <a:gd name="T5" fmla="*/ 0 h 166"/>
                <a:gd name="T6" fmla="*/ 53 w 84"/>
                <a:gd name="T7" fmla="*/ 9 h 166"/>
                <a:gd name="T8" fmla="*/ 62 w 84"/>
                <a:gd name="T9" fmla="*/ 15 h 166"/>
                <a:gd name="T10" fmla="*/ 71 w 84"/>
                <a:gd name="T11" fmla="*/ 21 h 166"/>
                <a:gd name="T12" fmla="*/ 74 w 84"/>
                <a:gd name="T13" fmla="*/ 33 h 166"/>
                <a:gd name="T14" fmla="*/ 77 w 84"/>
                <a:gd name="T15" fmla="*/ 45 h 166"/>
                <a:gd name="T16" fmla="*/ 83 w 84"/>
                <a:gd name="T17" fmla="*/ 57 h 166"/>
                <a:gd name="T18" fmla="*/ 83 w 84"/>
                <a:gd name="T19" fmla="*/ 69 h 166"/>
                <a:gd name="T20" fmla="*/ 83 w 84"/>
                <a:gd name="T21" fmla="*/ 78 h 166"/>
                <a:gd name="T22" fmla="*/ 77 w 84"/>
                <a:gd name="T23" fmla="*/ 87 h 166"/>
                <a:gd name="T24" fmla="*/ 74 w 84"/>
                <a:gd name="T25" fmla="*/ 96 h 166"/>
                <a:gd name="T26" fmla="*/ 71 w 84"/>
                <a:gd name="T27" fmla="*/ 105 h 166"/>
                <a:gd name="T28" fmla="*/ 65 w 84"/>
                <a:gd name="T29" fmla="*/ 114 h 166"/>
                <a:gd name="T30" fmla="*/ 56 w 84"/>
                <a:gd name="T31" fmla="*/ 117 h 166"/>
                <a:gd name="T32" fmla="*/ 50 w 84"/>
                <a:gd name="T33" fmla="*/ 126 h 166"/>
                <a:gd name="T34" fmla="*/ 44 w 84"/>
                <a:gd name="T35" fmla="*/ 135 h 166"/>
                <a:gd name="T36" fmla="*/ 39 w 84"/>
                <a:gd name="T37" fmla="*/ 144 h 166"/>
                <a:gd name="T38" fmla="*/ 30 w 84"/>
                <a:gd name="T39" fmla="*/ 153 h 166"/>
                <a:gd name="T40" fmla="*/ 27 w 84"/>
                <a:gd name="T41" fmla="*/ 162 h 166"/>
                <a:gd name="T42" fmla="*/ 18 w 84"/>
                <a:gd name="T43" fmla="*/ 165 h 166"/>
                <a:gd name="T44" fmla="*/ 18 w 84"/>
                <a:gd name="T45" fmla="*/ 153 h 166"/>
                <a:gd name="T46" fmla="*/ 12 w 84"/>
                <a:gd name="T47" fmla="*/ 144 h 166"/>
                <a:gd name="T48" fmla="*/ 6 w 84"/>
                <a:gd name="T49" fmla="*/ 135 h 166"/>
                <a:gd name="T50" fmla="*/ 6 w 84"/>
                <a:gd name="T51" fmla="*/ 126 h 166"/>
                <a:gd name="T52" fmla="*/ 6 w 84"/>
                <a:gd name="T53" fmla="*/ 117 h 166"/>
                <a:gd name="T54" fmla="*/ 3 w 84"/>
                <a:gd name="T55" fmla="*/ 108 h 166"/>
                <a:gd name="T56" fmla="*/ 0 w 84"/>
                <a:gd name="T57" fmla="*/ 99 h 166"/>
                <a:gd name="T58" fmla="*/ 0 w 84"/>
                <a:gd name="T59" fmla="*/ 90 h 166"/>
                <a:gd name="T60" fmla="*/ 0 w 84"/>
                <a:gd name="T61" fmla="*/ 78 h 166"/>
                <a:gd name="T62" fmla="*/ 0 w 84"/>
                <a:gd name="T63" fmla="*/ 69 h 166"/>
                <a:gd name="T64" fmla="*/ 9 w 84"/>
                <a:gd name="T65" fmla="*/ 60 h 166"/>
                <a:gd name="T66" fmla="*/ 15 w 84"/>
                <a:gd name="T67" fmla="*/ 51 h 166"/>
                <a:gd name="T68" fmla="*/ 15 w 84"/>
                <a:gd name="T69" fmla="*/ 42 h 166"/>
                <a:gd name="T70" fmla="*/ 15 w 84"/>
                <a:gd name="T71" fmla="*/ 33 h 166"/>
                <a:gd name="T72" fmla="*/ 15 w 84"/>
                <a:gd name="T73" fmla="*/ 24 h 166"/>
                <a:gd name="T74" fmla="*/ 15 w 84"/>
                <a:gd name="T75" fmla="*/ 15 h 166"/>
                <a:gd name="T76" fmla="*/ 12 w 84"/>
                <a:gd name="T77" fmla="*/ 18 h 16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84"/>
                <a:gd name="T118" fmla="*/ 0 h 166"/>
                <a:gd name="T119" fmla="*/ 84 w 84"/>
                <a:gd name="T120" fmla="*/ 166 h 16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84" h="166">
                  <a:moveTo>
                    <a:pt x="12" y="18"/>
                  </a:moveTo>
                  <a:lnTo>
                    <a:pt x="36" y="0"/>
                  </a:lnTo>
                  <a:lnTo>
                    <a:pt x="44" y="0"/>
                  </a:lnTo>
                  <a:lnTo>
                    <a:pt x="53" y="9"/>
                  </a:lnTo>
                  <a:lnTo>
                    <a:pt x="62" y="15"/>
                  </a:lnTo>
                  <a:lnTo>
                    <a:pt x="71" y="21"/>
                  </a:lnTo>
                  <a:lnTo>
                    <a:pt x="74" y="33"/>
                  </a:lnTo>
                  <a:lnTo>
                    <a:pt x="77" y="45"/>
                  </a:lnTo>
                  <a:lnTo>
                    <a:pt x="83" y="57"/>
                  </a:lnTo>
                  <a:lnTo>
                    <a:pt x="83" y="69"/>
                  </a:lnTo>
                  <a:lnTo>
                    <a:pt x="83" y="78"/>
                  </a:lnTo>
                  <a:lnTo>
                    <a:pt x="77" y="87"/>
                  </a:lnTo>
                  <a:lnTo>
                    <a:pt x="74" y="96"/>
                  </a:lnTo>
                  <a:lnTo>
                    <a:pt x="71" y="105"/>
                  </a:lnTo>
                  <a:lnTo>
                    <a:pt x="65" y="114"/>
                  </a:lnTo>
                  <a:lnTo>
                    <a:pt x="56" y="117"/>
                  </a:lnTo>
                  <a:lnTo>
                    <a:pt x="50" y="126"/>
                  </a:lnTo>
                  <a:lnTo>
                    <a:pt x="44" y="135"/>
                  </a:lnTo>
                  <a:lnTo>
                    <a:pt x="39" y="144"/>
                  </a:lnTo>
                  <a:lnTo>
                    <a:pt x="30" y="153"/>
                  </a:lnTo>
                  <a:lnTo>
                    <a:pt x="27" y="162"/>
                  </a:lnTo>
                  <a:lnTo>
                    <a:pt x="18" y="165"/>
                  </a:lnTo>
                  <a:lnTo>
                    <a:pt x="18" y="153"/>
                  </a:lnTo>
                  <a:lnTo>
                    <a:pt x="12" y="144"/>
                  </a:lnTo>
                  <a:lnTo>
                    <a:pt x="6" y="135"/>
                  </a:lnTo>
                  <a:lnTo>
                    <a:pt x="6" y="126"/>
                  </a:lnTo>
                  <a:lnTo>
                    <a:pt x="6" y="117"/>
                  </a:lnTo>
                  <a:lnTo>
                    <a:pt x="3" y="108"/>
                  </a:lnTo>
                  <a:lnTo>
                    <a:pt x="0" y="99"/>
                  </a:lnTo>
                  <a:lnTo>
                    <a:pt x="0" y="90"/>
                  </a:lnTo>
                  <a:lnTo>
                    <a:pt x="0" y="78"/>
                  </a:lnTo>
                  <a:lnTo>
                    <a:pt x="0" y="69"/>
                  </a:lnTo>
                  <a:lnTo>
                    <a:pt x="9" y="60"/>
                  </a:lnTo>
                  <a:lnTo>
                    <a:pt x="15" y="51"/>
                  </a:lnTo>
                  <a:lnTo>
                    <a:pt x="15" y="42"/>
                  </a:lnTo>
                  <a:lnTo>
                    <a:pt x="15" y="33"/>
                  </a:lnTo>
                  <a:lnTo>
                    <a:pt x="15" y="24"/>
                  </a:lnTo>
                  <a:lnTo>
                    <a:pt x="15" y="15"/>
                  </a:lnTo>
                  <a:lnTo>
                    <a:pt x="12" y="18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66" name="Freeform 33"/>
            <p:cNvSpPr>
              <a:spLocks/>
            </p:cNvSpPr>
            <p:nvPr/>
          </p:nvSpPr>
          <p:spPr bwMode="auto">
            <a:xfrm>
              <a:off x="2901" y="1768"/>
              <a:ext cx="33" cy="37"/>
            </a:xfrm>
            <a:custGeom>
              <a:avLst/>
              <a:gdLst>
                <a:gd name="T0" fmla="*/ 15 w 33"/>
                <a:gd name="T1" fmla="*/ 6 h 37"/>
                <a:gd name="T2" fmla="*/ 3 w 33"/>
                <a:gd name="T3" fmla="*/ 6 h 37"/>
                <a:gd name="T4" fmla="*/ 12 w 33"/>
                <a:gd name="T5" fmla="*/ 6 h 37"/>
                <a:gd name="T6" fmla="*/ 20 w 33"/>
                <a:gd name="T7" fmla="*/ 6 h 37"/>
                <a:gd name="T8" fmla="*/ 29 w 33"/>
                <a:gd name="T9" fmla="*/ 6 h 37"/>
                <a:gd name="T10" fmla="*/ 32 w 33"/>
                <a:gd name="T11" fmla="*/ 15 h 37"/>
                <a:gd name="T12" fmla="*/ 26 w 33"/>
                <a:gd name="T13" fmla="*/ 24 h 37"/>
                <a:gd name="T14" fmla="*/ 20 w 33"/>
                <a:gd name="T15" fmla="*/ 33 h 37"/>
                <a:gd name="T16" fmla="*/ 12 w 33"/>
                <a:gd name="T17" fmla="*/ 36 h 37"/>
                <a:gd name="T18" fmla="*/ 3 w 33"/>
                <a:gd name="T19" fmla="*/ 30 h 37"/>
                <a:gd name="T20" fmla="*/ 3 w 33"/>
                <a:gd name="T21" fmla="*/ 18 h 37"/>
                <a:gd name="T22" fmla="*/ 0 w 33"/>
                <a:gd name="T23" fmla="*/ 9 h 37"/>
                <a:gd name="T24" fmla="*/ 0 w 33"/>
                <a:gd name="T25" fmla="*/ 0 h 37"/>
                <a:gd name="T26" fmla="*/ 15 w 33"/>
                <a:gd name="T27" fmla="*/ 6 h 3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3"/>
                <a:gd name="T43" fmla="*/ 0 h 37"/>
                <a:gd name="T44" fmla="*/ 33 w 33"/>
                <a:gd name="T45" fmla="*/ 37 h 3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3" h="37">
                  <a:moveTo>
                    <a:pt x="15" y="6"/>
                  </a:moveTo>
                  <a:lnTo>
                    <a:pt x="3" y="6"/>
                  </a:lnTo>
                  <a:lnTo>
                    <a:pt x="12" y="6"/>
                  </a:lnTo>
                  <a:lnTo>
                    <a:pt x="20" y="6"/>
                  </a:lnTo>
                  <a:lnTo>
                    <a:pt x="29" y="6"/>
                  </a:lnTo>
                  <a:lnTo>
                    <a:pt x="32" y="15"/>
                  </a:lnTo>
                  <a:lnTo>
                    <a:pt x="26" y="24"/>
                  </a:lnTo>
                  <a:lnTo>
                    <a:pt x="20" y="33"/>
                  </a:lnTo>
                  <a:lnTo>
                    <a:pt x="12" y="36"/>
                  </a:lnTo>
                  <a:lnTo>
                    <a:pt x="3" y="30"/>
                  </a:lnTo>
                  <a:lnTo>
                    <a:pt x="3" y="18"/>
                  </a:lnTo>
                  <a:lnTo>
                    <a:pt x="0" y="9"/>
                  </a:lnTo>
                  <a:lnTo>
                    <a:pt x="0" y="0"/>
                  </a:lnTo>
                  <a:lnTo>
                    <a:pt x="15" y="6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67" name="Freeform 34"/>
            <p:cNvSpPr>
              <a:spLocks/>
            </p:cNvSpPr>
            <p:nvPr/>
          </p:nvSpPr>
          <p:spPr bwMode="auto">
            <a:xfrm>
              <a:off x="2868" y="1804"/>
              <a:ext cx="57" cy="64"/>
            </a:xfrm>
            <a:custGeom>
              <a:avLst/>
              <a:gdLst>
                <a:gd name="T0" fmla="*/ 0 w 57"/>
                <a:gd name="T1" fmla="*/ 18 h 64"/>
                <a:gd name="T2" fmla="*/ 21 w 57"/>
                <a:gd name="T3" fmla="*/ 12 h 64"/>
                <a:gd name="T4" fmla="*/ 27 w 57"/>
                <a:gd name="T5" fmla="*/ 0 h 64"/>
                <a:gd name="T6" fmla="*/ 35 w 57"/>
                <a:gd name="T7" fmla="*/ 0 h 64"/>
                <a:gd name="T8" fmla="*/ 44 w 57"/>
                <a:gd name="T9" fmla="*/ 6 h 64"/>
                <a:gd name="T10" fmla="*/ 50 w 57"/>
                <a:gd name="T11" fmla="*/ 15 h 64"/>
                <a:gd name="T12" fmla="*/ 53 w 57"/>
                <a:gd name="T13" fmla="*/ 24 h 64"/>
                <a:gd name="T14" fmla="*/ 56 w 57"/>
                <a:gd name="T15" fmla="*/ 33 h 64"/>
                <a:gd name="T16" fmla="*/ 56 w 57"/>
                <a:gd name="T17" fmla="*/ 42 h 64"/>
                <a:gd name="T18" fmla="*/ 56 w 57"/>
                <a:gd name="T19" fmla="*/ 51 h 64"/>
                <a:gd name="T20" fmla="*/ 56 w 57"/>
                <a:gd name="T21" fmla="*/ 60 h 64"/>
                <a:gd name="T22" fmla="*/ 47 w 57"/>
                <a:gd name="T23" fmla="*/ 63 h 64"/>
                <a:gd name="T24" fmla="*/ 38 w 57"/>
                <a:gd name="T25" fmla="*/ 63 h 64"/>
                <a:gd name="T26" fmla="*/ 32 w 57"/>
                <a:gd name="T27" fmla="*/ 54 h 64"/>
                <a:gd name="T28" fmla="*/ 32 w 57"/>
                <a:gd name="T29" fmla="*/ 45 h 64"/>
                <a:gd name="T30" fmla="*/ 32 w 57"/>
                <a:gd name="T31" fmla="*/ 36 h 64"/>
                <a:gd name="T32" fmla="*/ 27 w 57"/>
                <a:gd name="T33" fmla="*/ 27 h 64"/>
                <a:gd name="T34" fmla="*/ 18 w 57"/>
                <a:gd name="T35" fmla="*/ 18 h 64"/>
                <a:gd name="T36" fmla="*/ 0 w 57"/>
                <a:gd name="T37" fmla="*/ 18 h 6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7"/>
                <a:gd name="T58" fmla="*/ 0 h 64"/>
                <a:gd name="T59" fmla="*/ 57 w 57"/>
                <a:gd name="T60" fmla="*/ 64 h 6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7" h="64">
                  <a:moveTo>
                    <a:pt x="0" y="18"/>
                  </a:moveTo>
                  <a:lnTo>
                    <a:pt x="21" y="12"/>
                  </a:lnTo>
                  <a:lnTo>
                    <a:pt x="27" y="0"/>
                  </a:lnTo>
                  <a:lnTo>
                    <a:pt x="35" y="0"/>
                  </a:lnTo>
                  <a:lnTo>
                    <a:pt x="44" y="6"/>
                  </a:lnTo>
                  <a:lnTo>
                    <a:pt x="50" y="15"/>
                  </a:lnTo>
                  <a:lnTo>
                    <a:pt x="53" y="24"/>
                  </a:lnTo>
                  <a:lnTo>
                    <a:pt x="56" y="33"/>
                  </a:lnTo>
                  <a:lnTo>
                    <a:pt x="56" y="42"/>
                  </a:lnTo>
                  <a:lnTo>
                    <a:pt x="56" y="51"/>
                  </a:lnTo>
                  <a:lnTo>
                    <a:pt x="56" y="60"/>
                  </a:lnTo>
                  <a:lnTo>
                    <a:pt x="47" y="63"/>
                  </a:lnTo>
                  <a:lnTo>
                    <a:pt x="38" y="63"/>
                  </a:lnTo>
                  <a:lnTo>
                    <a:pt x="32" y="54"/>
                  </a:lnTo>
                  <a:lnTo>
                    <a:pt x="32" y="45"/>
                  </a:lnTo>
                  <a:lnTo>
                    <a:pt x="32" y="36"/>
                  </a:lnTo>
                  <a:lnTo>
                    <a:pt x="27" y="27"/>
                  </a:lnTo>
                  <a:lnTo>
                    <a:pt x="18" y="18"/>
                  </a:lnTo>
                  <a:lnTo>
                    <a:pt x="0" y="18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68" name="Freeform 35"/>
            <p:cNvSpPr>
              <a:spLocks/>
            </p:cNvSpPr>
            <p:nvPr/>
          </p:nvSpPr>
          <p:spPr bwMode="auto">
            <a:xfrm>
              <a:off x="2951" y="1774"/>
              <a:ext cx="49" cy="61"/>
            </a:xfrm>
            <a:custGeom>
              <a:avLst/>
              <a:gdLst>
                <a:gd name="T0" fmla="*/ 12 w 49"/>
                <a:gd name="T1" fmla="*/ 0 h 61"/>
                <a:gd name="T2" fmla="*/ 0 w 49"/>
                <a:gd name="T3" fmla="*/ 6 h 61"/>
                <a:gd name="T4" fmla="*/ 9 w 49"/>
                <a:gd name="T5" fmla="*/ 6 h 61"/>
                <a:gd name="T6" fmla="*/ 18 w 49"/>
                <a:gd name="T7" fmla="*/ 6 h 61"/>
                <a:gd name="T8" fmla="*/ 18 w 49"/>
                <a:gd name="T9" fmla="*/ 18 h 61"/>
                <a:gd name="T10" fmla="*/ 27 w 49"/>
                <a:gd name="T11" fmla="*/ 24 h 61"/>
                <a:gd name="T12" fmla="*/ 36 w 49"/>
                <a:gd name="T13" fmla="*/ 27 h 61"/>
                <a:gd name="T14" fmla="*/ 42 w 49"/>
                <a:gd name="T15" fmla="*/ 36 h 61"/>
                <a:gd name="T16" fmla="*/ 48 w 49"/>
                <a:gd name="T17" fmla="*/ 48 h 61"/>
                <a:gd name="T18" fmla="*/ 48 w 49"/>
                <a:gd name="T19" fmla="*/ 57 h 61"/>
                <a:gd name="T20" fmla="*/ 39 w 49"/>
                <a:gd name="T21" fmla="*/ 60 h 61"/>
                <a:gd name="T22" fmla="*/ 30 w 49"/>
                <a:gd name="T23" fmla="*/ 54 h 61"/>
                <a:gd name="T24" fmla="*/ 24 w 49"/>
                <a:gd name="T25" fmla="*/ 45 h 61"/>
                <a:gd name="T26" fmla="*/ 15 w 49"/>
                <a:gd name="T27" fmla="*/ 39 h 61"/>
                <a:gd name="T28" fmla="*/ 12 w 49"/>
                <a:gd name="T29" fmla="*/ 30 h 61"/>
                <a:gd name="T30" fmla="*/ 3 w 49"/>
                <a:gd name="T31" fmla="*/ 24 h 61"/>
                <a:gd name="T32" fmla="*/ 0 w 49"/>
                <a:gd name="T33" fmla="*/ 15 h 61"/>
                <a:gd name="T34" fmla="*/ 0 w 49"/>
                <a:gd name="T35" fmla="*/ 6 h 61"/>
                <a:gd name="T36" fmla="*/ 12 w 49"/>
                <a:gd name="T37" fmla="*/ 0 h 6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61"/>
                <a:gd name="T59" fmla="*/ 49 w 49"/>
                <a:gd name="T60" fmla="*/ 61 h 6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61">
                  <a:moveTo>
                    <a:pt x="12" y="0"/>
                  </a:moveTo>
                  <a:lnTo>
                    <a:pt x="0" y="6"/>
                  </a:lnTo>
                  <a:lnTo>
                    <a:pt x="9" y="6"/>
                  </a:lnTo>
                  <a:lnTo>
                    <a:pt x="18" y="6"/>
                  </a:lnTo>
                  <a:lnTo>
                    <a:pt x="18" y="18"/>
                  </a:lnTo>
                  <a:lnTo>
                    <a:pt x="27" y="24"/>
                  </a:lnTo>
                  <a:lnTo>
                    <a:pt x="36" y="27"/>
                  </a:lnTo>
                  <a:lnTo>
                    <a:pt x="42" y="36"/>
                  </a:lnTo>
                  <a:lnTo>
                    <a:pt x="48" y="48"/>
                  </a:lnTo>
                  <a:lnTo>
                    <a:pt x="48" y="57"/>
                  </a:lnTo>
                  <a:lnTo>
                    <a:pt x="39" y="60"/>
                  </a:lnTo>
                  <a:lnTo>
                    <a:pt x="30" y="54"/>
                  </a:lnTo>
                  <a:lnTo>
                    <a:pt x="24" y="45"/>
                  </a:lnTo>
                  <a:lnTo>
                    <a:pt x="15" y="39"/>
                  </a:lnTo>
                  <a:lnTo>
                    <a:pt x="12" y="30"/>
                  </a:lnTo>
                  <a:lnTo>
                    <a:pt x="3" y="24"/>
                  </a:lnTo>
                  <a:lnTo>
                    <a:pt x="0" y="15"/>
                  </a:lnTo>
                  <a:lnTo>
                    <a:pt x="0" y="6"/>
                  </a:lnTo>
                  <a:lnTo>
                    <a:pt x="12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69" name="Freeform 36"/>
            <p:cNvSpPr>
              <a:spLocks/>
            </p:cNvSpPr>
            <p:nvPr/>
          </p:nvSpPr>
          <p:spPr bwMode="auto">
            <a:xfrm>
              <a:off x="2984" y="1822"/>
              <a:ext cx="67" cy="103"/>
            </a:xfrm>
            <a:custGeom>
              <a:avLst/>
              <a:gdLst>
                <a:gd name="T0" fmla="*/ 27 w 67"/>
                <a:gd name="T1" fmla="*/ 0 h 103"/>
                <a:gd name="T2" fmla="*/ 6 w 67"/>
                <a:gd name="T3" fmla="*/ 15 h 103"/>
                <a:gd name="T4" fmla="*/ 18 w 67"/>
                <a:gd name="T5" fmla="*/ 15 h 103"/>
                <a:gd name="T6" fmla="*/ 21 w 67"/>
                <a:gd name="T7" fmla="*/ 24 h 103"/>
                <a:gd name="T8" fmla="*/ 30 w 67"/>
                <a:gd name="T9" fmla="*/ 27 h 103"/>
                <a:gd name="T10" fmla="*/ 39 w 67"/>
                <a:gd name="T11" fmla="*/ 27 h 103"/>
                <a:gd name="T12" fmla="*/ 48 w 67"/>
                <a:gd name="T13" fmla="*/ 27 h 103"/>
                <a:gd name="T14" fmla="*/ 57 w 67"/>
                <a:gd name="T15" fmla="*/ 27 h 103"/>
                <a:gd name="T16" fmla="*/ 57 w 67"/>
                <a:gd name="T17" fmla="*/ 36 h 103"/>
                <a:gd name="T18" fmla="*/ 57 w 67"/>
                <a:gd name="T19" fmla="*/ 45 h 103"/>
                <a:gd name="T20" fmla="*/ 60 w 67"/>
                <a:gd name="T21" fmla="*/ 54 h 103"/>
                <a:gd name="T22" fmla="*/ 60 w 67"/>
                <a:gd name="T23" fmla="*/ 63 h 103"/>
                <a:gd name="T24" fmla="*/ 66 w 67"/>
                <a:gd name="T25" fmla="*/ 72 h 103"/>
                <a:gd name="T26" fmla="*/ 60 w 67"/>
                <a:gd name="T27" fmla="*/ 81 h 103"/>
                <a:gd name="T28" fmla="*/ 60 w 67"/>
                <a:gd name="T29" fmla="*/ 93 h 103"/>
                <a:gd name="T30" fmla="*/ 60 w 67"/>
                <a:gd name="T31" fmla="*/ 102 h 103"/>
                <a:gd name="T32" fmla="*/ 51 w 67"/>
                <a:gd name="T33" fmla="*/ 102 h 103"/>
                <a:gd name="T34" fmla="*/ 48 w 67"/>
                <a:gd name="T35" fmla="*/ 93 h 103"/>
                <a:gd name="T36" fmla="*/ 48 w 67"/>
                <a:gd name="T37" fmla="*/ 81 h 103"/>
                <a:gd name="T38" fmla="*/ 48 w 67"/>
                <a:gd name="T39" fmla="*/ 69 h 103"/>
                <a:gd name="T40" fmla="*/ 48 w 67"/>
                <a:gd name="T41" fmla="*/ 60 h 103"/>
                <a:gd name="T42" fmla="*/ 48 w 67"/>
                <a:gd name="T43" fmla="*/ 51 h 103"/>
                <a:gd name="T44" fmla="*/ 39 w 67"/>
                <a:gd name="T45" fmla="*/ 45 h 103"/>
                <a:gd name="T46" fmla="*/ 30 w 67"/>
                <a:gd name="T47" fmla="*/ 45 h 103"/>
                <a:gd name="T48" fmla="*/ 15 w 67"/>
                <a:gd name="T49" fmla="*/ 45 h 103"/>
                <a:gd name="T50" fmla="*/ 3 w 67"/>
                <a:gd name="T51" fmla="*/ 45 h 103"/>
                <a:gd name="T52" fmla="*/ 0 w 67"/>
                <a:gd name="T53" fmla="*/ 33 h 103"/>
                <a:gd name="T54" fmla="*/ 0 w 67"/>
                <a:gd name="T55" fmla="*/ 24 h 103"/>
                <a:gd name="T56" fmla="*/ 9 w 67"/>
                <a:gd name="T57" fmla="*/ 24 h 103"/>
                <a:gd name="T58" fmla="*/ 18 w 67"/>
                <a:gd name="T59" fmla="*/ 24 h 103"/>
                <a:gd name="T60" fmla="*/ 27 w 67"/>
                <a:gd name="T61" fmla="*/ 0 h 10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67"/>
                <a:gd name="T94" fmla="*/ 0 h 103"/>
                <a:gd name="T95" fmla="*/ 67 w 67"/>
                <a:gd name="T96" fmla="*/ 103 h 10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67" h="103">
                  <a:moveTo>
                    <a:pt x="27" y="0"/>
                  </a:moveTo>
                  <a:lnTo>
                    <a:pt x="6" y="15"/>
                  </a:lnTo>
                  <a:lnTo>
                    <a:pt x="18" y="15"/>
                  </a:lnTo>
                  <a:lnTo>
                    <a:pt x="21" y="24"/>
                  </a:lnTo>
                  <a:lnTo>
                    <a:pt x="30" y="27"/>
                  </a:lnTo>
                  <a:lnTo>
                    <a:pt x="39" y="27"/>
                  </a:lnTo>
                  <a:lnTo>
                    <a:pt x="48" y="27"/>
                  </a:lnTo>
                  <a:lnTo>
                    <a:pt x="57" y="27"/>
                  </a:lnTo>
                  <a:lnTo>
                    <a:pt x="57" y="36"/>
                  </a:lnTo>
                  <a:lnTo>
                    <a:pt x="57" y="45"/>
                  </a:lnTo>
                  <a:lnTo>
                    <a:pt x="60" y="54"/>
                  </a:lnTo>
                  <a:lnTo>
                    <a:pt x="60" y="63"/>
                  </a:lnTo>
                  <a:lnTo>
                    <a:pt x="66" y="72"/>
                  </a:lnTo>
                  <a:lnTo>
                    <a:pt x="60" y="81"/>
                  </a:lnTo>
                  <a:lnTo>
                    <a:pt x="60" y="93"/>
                  </a:lnTo>
                  <a:lnTo>
                    <a:pt x="60" y="102"/>
                  </a:lnTo>
                  <a:lnTo>
                    <a:pt x="51" y="102"/>
                  </a:lnTo>
                  <a:lnTo>
                    <a:pt x="48" y="93"/>
                  </a:lnTo>
                  <a:lnTo>
                    <a:pt x="48" y="81"/>
                  </a:lnTo>
                  <a:lnTo>
                    <a:pt x="48" y="69"/>
                  </a:lnTo>
                  <a:lnTo>
                    <a:pt x="48" y="60"/>
                  </a:lnTo>
                  <a:lnTo>
                    <a:pt x="48" y="51"/>
                  </a:lnTo>
                  <a:lnTo>
                    <a:pt x="39" y="45"/>
                  </a:lnTo>
                  <a:lnTo>
                    <a:pt x="30" y="45"/>
                  </a:lnTo>
                  <a:lnTo>
                    <a:pt x="15" y="45"/>
                  </a:lnTo>
                  <a:lnTo>
                    <a:pt x="3" y="45"/>
                  </a:lnTo>
                  <a:lnTo>
                    <a:pt x="0" y="33"/>
                  </a:lnTo>
                  <a:lnTo>
                    <a:pt x="0" y="24"/>
                  </a:lnTo>
                  <a:lnTo>
                    <a:pt x="9" y="24"/>
                  </a:lnTo>
                  <a:lnTo>
                    <a:pt x="18" y="24"/>
                  </a:lnTo>
                  <a:lnTo>
                    <a:pt x="27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70" name="Freeform 37"/>
            <p:cNvSpPr>
              <a:spLocks/>
            </p:cNvSpPr>
            <p:nvPr/>
          </p:nvSpPr>
          <p:spPr bwMode="auto">
            <a:xfrm>
              <a:off x="2933" y="1870"/>
              <a:ext cx="94" cy="91"/>
            </a:xfrm>
            <a:custGeom>
              <a:avLst/>
              <a:gdLst>
                <a:gd name="T0" fmla="*/ 78 w 94"/>
                <a:gd name="T1" fmla="*/ 0 h 91"/>
                <a:gd name="T2" fmla="*/ 90 w 94"/>
                <a:gd name="T3" fmla="*/ 21 h 91"/>
                <a:gd name="T4" fmla="*/ 93 w 94"/>
                <a:gd name="T5" fmla="*/ 30 h 91"/>
                <a:gd name="T6" fmla="*/ 93 w 94"/>
                <a:gd name="T7" fmla="*/ 39 h 91"/>
                <a:gd name="T8" fmla="*/ 93 w 94"/>
                <a:gd name="T9" fmla="*/ 48 h 91"/>
                <a:gd name="T10" fmla="*/ 93 w 94"/>
                <a:gd name="T11" fmla="*/ 57 h 91"/>
                <a:gd name="T12" fmla="*/ 84 w 94"/>
                <a:gd name="T13" fmla="*/ 66 h 91"/>
                <a:gd name="T14" fmla="*/ 81 w 94"/>
                <a:gd name="T15" fmla="*/ 75 h 91"/>
                <a:gd name="T16" fmla="*/ 81 w 94"/>
                <a:gd name="T17" fmla="*/ 84 h 91"/>
                <a:gd name="T18" fmla="*/ 72 w 94"/>
                <a:gd name="T19" fmla="*/ 87 h 91"/>
                <a:gd name="T20" fmla="*/ 63 w 94"/>
                <a:gd name="T21" fmla="*/ 87 h 91"/>
                <a:gd name="T22" fmla="*/ 57 w 94"/>
                <a:gd name="T23" fmla="*/ 78 h 91"/>
                <a:gd name="T24" fmla="*/ 48 w 94"/>
                <a:gd name="T25" fmla="*/ 75 h 91"/>
                <a:gd name="T26" fmla="*/ 39 w 94"/>
                <a:gd name="T27" fmla="*/ 69 h 91"/>
                <a:gd name="T28" fmla="*/ 36 w 94"/>
                <a:gd name="T29" fmla="*/ 78 h 91"/>
                <a:gd name="T30" fmla="*/ 36 w 94"/>
                <a:gd name="T31" fmla="*/ 87 h 91"/>
                <a:gd name="T32" fmla="*/ 27 w 94"/>
                <a:gd name="T33" fmla="*/ 90 h 91"/>
                <a:gd name="T34" fmla="*/ 21 w 94"/>
                <a:gd name="T35" fmla="*/ 81 h 91"/>
                <a:gd name="T36" fmla="*/ 21 w 94"/>
                <a:gd name="T37" fmla="*/ 72 h 91"/>
                <a:gd name="T38" fmla="*/ 21 w 94"/>
                <a:gd name="T39" fmla="*/ 63 h 91"/>
                <a:gd name="T40" fmla="*/ 30 w 94"/>
                <a:gd name="T41" fmla="*/ 60 h 91"/>
                <a:gd name="T42" fmla="*/ 30 w 94"/>
                <a:gd name="T43" fmla="*/ 51 h 91"/>
                <a:gd name="T44" fmla="*/ 21 w 94"/>
                <a:gd name="T45" fmla="*/ 48 h 91"/>
                <a:gd name="T46" fmla="*/ 12 w 94"/>
                <a:gd name="T47" fmla="*/ 48 h 91"/>
                <a:gd name="T48" fmla="*/ 3 w 94"/>
                <a:gd name="T49" fmla="*/ 42 h 91"/>
                <a:gd name="T50" fmla="*/ 0 w 94"/>
                <a:gd name="T51" fmla="*/ 33 h 91"/>
                <a:gd name="T52" fmla="*/ 12 w 94"/>
                <a:gd name="T53" fmla="*/ 27 h 91"/>
                <a:gd name="T54" fmla="*/ 15 w 94"/>
                <a:gd name="T55" fmla="*/ 18 h 91"/>
                <a:gd name="T56" fmla="*/ 15 w 94"/>
                <a:gd name="T57" fmla="*/ 9 h 91"/>
                <a:gd name="T58" fmla="*/ 9 w 94"/>
                <a:gd name="T59" fmla="*/ 0 h 91"/>
                <a:gd name="T60" fmla="*/ 18 w 94"/>
                <a:gd name="T61" fmla="*/ 0 h 91"/>
                <a:gd name="T62" fmla="*/ 27 w 94"/>
                <a:gd name="T63" fmla="*/ 0 h 91"/>
                <a:gd name="T64" fmla="*/ 27 w 94"/>
                <a:gd name="T65" fmla="*/ 12 h 91"/>
                <a:gd name="T66" fmla="*/ 36 w 94"/>
                <a:gd name="T67" fmla="*/ 18 h 91"/>
                <a:gd name="T68" fmla="*/ 45 w 94"/>
                <a:gd name="T69" fmla="*/ 27 h 91"/>
                <a:gd name="T70" fmla="*/ 48 w 94"/>
                <a:gd name="T71" fmla="*/ 36 h 91"/>
                <a:gd name="T72" fmla="*/ 57 w 94"/>
                <a:gd name="T73" fmla="*/ 36 h 91"/>
                <a:gd name="T74" fmla="*/ 66 w 94"/>
                <a:gd name="T75" fmla="*/ 36 h 91"/>
                <a:gd name="T76" fmla="*/ 75 w 94"/>
                <a:gd name="T77" fmla="*/ 36 h 91"/>
                <a:gd name="T78" fmla="*/ 78 w 94"/>
                <a:gd name="T79" fmla="*/ 24 h 91"/>
                <a:gd name="T80" fmla="*/ 78 w 94"/>
                <a:gd name="T81" fmla="*/ 0 h 9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4"/>
                <a:gd name="T124" fmla="*/ 0 h 91"/>
                <a:gd name="T125" fmla="*/ 94 w 94"/>
                <a:gd name="T126" fmla="*/ 91 h 9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4" h="91">
                  <a:moveTo>
                    <a:pt x="78" y="0"/>
                  </a:moveTo>
                  <a:lnTo>
                    <a:pt x="90" y="21"/>
                  </a:lnTo>
                  <a:lnTo>
                    <a:pt x="93" y="30"/>
                  </a:lnTo>
                  <a:lnTo>
                    <a:pt x="93" y="39"/>
                  </a:lnTo>
                  <a:lnTo>
                    <a:pt x="93" y="48"/>
                  </a:lnTo>
                  <a:lnTo>
                    <a:pt x="93" y="57"/>
                  </a:lnTo>
                  <a:lnTo>
                    <a:pt x="84" y="66"/>
                  </a:lnTo>
                  <a:lnTo>
                    <a:pt x="81" y="75"/>
                  </a:lnTo>
                  <a:lnTo>
                    <a:pt x="81" y="84"/>
                  </a:lnTo>
                  <a:lnTo>
                    <a:pt x="72" y="87"/>
                  </a:lnTo>
                  <a:lnTo>
                    <a:pt x="63" y="87"/>
                  </a:lnTo>
                  <a:lnTo>
                    <a:pt x="57" y="78"/>
                  </a:lnTo>
                  <a:lnTo>
                    <a:pt x="48" y="75"/>
                  </a:lnTo>
                  <a:lnTo>
                    <a:pt x="39" y="69"/>
                  </a:lnTo>
                  <a:lnTo>
                    <a:pt x="36" y="78"/>
                  </a:lnTo>
                  <a:lnTo>
                    <a:pt x="36" y="87"/>
                  </a:lnTo>
                  <a:lnTo>
                    <a:pt x="27" y="90"/>
                  </a:lnTo>
                  <a:lnTo>
                    <a:pt x="21" y="81"/>
                  </a:lnTo>
                  <a:lnTo>
                    <a:pt x="21" y="72"/>
                  </a:lnTo>
                  <a:lnTo>
                    <a:pt x="21" y="63"/>
                  </a:lnTo>
                  <a:lnTo>
                    <a:pt x="30" y="60"/>
                  </a:lnTo>
                  <a:lnTo>
                    <a:pt x="30" y="51"/>
                  </a:lnTo>
                  <a:lnTo>
                    <a:pt x="21" y="48"/>
                  </a:lnTo>
                  <a:lnTo>
                    <a:pt x="12" y="48"/>
                  </a:lnTo>
                  <a:lnTo>
                    <a:pt x="3" y="42"/>
                  </a:lnTo>
                  <a:lnTo>
                    <a:pt x="0" y="33"/>
                  </a:lnTo>
                  <a:lnTo>
                    <a:pt x="12" y="27"/>
                  </a:lnTo>
                  <a:lnTo>
                    <a:pt x="15" y="18"/>
                  </a:lnTo>
                  <a:lnTo>
                    <a:pt x="15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27" y="0"/>
                  </a:lnTo>
                  <a:lnTo>
                    <a:pt x="27" y="12"/>
                  </a:lnTo>
                  <a:lnTo>
                    <a:pt x="36" y="18"/>
                  </a:lnTo>
                  <a:lnTo>
                    <a:pt x="45" y="27"/>
                  </a:lnTo>
                  <a:lnTo>
                    <a:pt x="48" y="36"/>
                  </a:lnTo>
                  <a:lnTo>
                    <a:pt x="57" y="36"/>
                  </a:lnTo>
                  <a:lnTo>
                    <a:pt x="66" y="36"/>
                  </a:lnTo>
                  <a:lnTo>
                    <a:pt x="75" y="36"/>
                  </a:lnTo>
                  <a:lnTo>
                    <a:pt x="78" y="24"/>
                  </a:lnTo>
                  <a:lnTo>
                    <a:pt x="78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71" name="Freeform 38"/>
            <p:cNvSpPr>
              <a:spLocks/>
            </p:cNvSpPr>
            <p:nvPr/>
          </p:nvSpPr>
          <p:spPr bwMode="auto">
            <a:xfrm>
              <a:off x="2784" y="1870"/>
              <a:ext cx="88" cy="133"/>
            </a:xfrm>
            <a:custGeom>
              <a:avLst/>
              <a:gdLst>
                <a:gd name="T0" fmla="*/ 84 w 88"/>
                <a:gd name="T1" fmla="*/ 0 h 133"/>
                <a:gd name="T2" fmla="*/ 78 w 88"/>
                <a:gd name="T3" fmla="*/ 15 h 133"/>
                <a:gd name="T4" fmla="*/ 78 w 88"/>
                <a:gd name="T5" fmla="*/ 24 h 133"/>
                <a:gd name="T6" fmla="*/ 72 w 88"/>
                <a:gd name="T7" fmla="*/ 33 h 133"/>
                <a:gd name="T8" fmla="*/ 72 w 88"/>
                <a:gd name="T9" fmla="*/ 42 h 133"/>
                <a:gd name="T10" fmla="*/ 84 w 88"/>
                <a:gd name="T11" fmla="*/ 45 h 133"/>
                <a:gd name="T12" fmla="*/ 87 w 88"/>
                <a:gd name="T13" fmla="*/ 54 h 133"/>
                <a:gd name="T14" fmla="*/ 78 w 88"/>
                <a:gd name="T15" fmla="*/ 57 h 133"/>
                <a:gd name="T16" fmla="*/ 69 w 88"/>
                <a:gd name="T17" fmla="*/ 63 h 133"/>
                <a:gd name="T18" fmla="*/ 60 w 88"/>
                <a:gd name="T19" fmla="*/ 66 h 133"/>
                <a:gd name="T20" fmla="*/ 48 w 88"/>
                <a:gd name="T21" fmla="*/ 75 h 133"/>
                <a:gd name="T22" fmla="*/ 42 w 88"/>
                <a:gd name="T23" fmla="*/ 84 h 133"/>
                <a:gd name="T24" fmla="*/ 36 w 88"/>
                <a:gd name="T25" fmla="*/ 93 h 133"/>
                <a:gd name="T26" fmla="*/ 33 w 88"/>
                <a:gd name="T27" fmla="*/ 102 h 133"/>
                <a:gd name="T28" fmla="*/ 24 w 88"/>
                <a:gd name="T29" fmla="*/ 108 h 133"/>
                <a:gd name="T30" fmla="*/ 21 w 88"/>
                <a:gd name="T31" fmla="*/ 117 h 133"/>
                <a:gd name="T32" fmla="*/ 12 w 88"/>
                <a:gd name="T33" fmla="*/ 120 h 133"/>
                <a:gd name="T34" fmla="*/ 9 w 88"/>
                <a:gd name="T35" fmla="*/ 129 h 133"/>
                <a:gd name="T36" fmla="*/ 0 w 88"/>
                <a:gd name="T37" fmla="*/ 132 h 133"/>
                <a:gd name="T38" fmla="*/ 0 w 88"/>
                <a:gd name="T39" fmla="*/ 123 h 133"/>
                <a:gd name="T40" fmla="*/ 6 w 88"/>
                <a:gd name="T41" fmla="*/ 114 h 133"/>
                <a:gd name="T42" fmla="*/ 12 w 88"/>
                <a:gd name="T43" fmla="*/ 105 h 133"/>
                <a:gd name="T44" fmla="*/ 15 w 88"/>
                <a:gd name="T45" fmla="*/ 96 h 133"/>
                <a:gd name="T46" fmla="*/ 18 w 88"/>
                <a:gd name="T47" fmla="*/ 87 h 133"/>
                <a:gd name="T48" fmla="*/ 27 w 88"/>
                <a:gd name="T49" fmla="*/ 84 h 133"/>
                <a:gd name="T50" fmla="*/ 36 w 88"/>
                <a:gd name="T51" fmla="*/ 75 h 133"/>
                <a:gd name="T52" fmla="*/ 39 w 88"/>
                <a:gd name="T53" fmla="*/ 66 h 133"/>
                <a:gd name="T54" fmla="*/ 45 w 88"/>
                <a:gd name="T55" fmla="*/ 57 h 133"/>
                <a:gd name="T56" fmla="*/ 54 w 88"/>
                <a:gd name="T57" fmla="*/ 48 h 133"/>
                <a:gd name="T58" fmla="*/ 60 w 88"/>
                <a:gd name="T59" fmla="*/ 39 h 133"/>
                <a:gd name="T60" fmla="*/ 66 w 88"/>
                <a:gd name="T61" fmla="*/ 27 h 133"/>
                <a:gd name="T62" fmla="*/ 72 w 88"/>
                <a:gd name="T63" fmla="*/ 18 h 133"/>
                <a:gd name="T64" fmla="*/ 84 w 88"/>
                <a:gd name="T65" fmla="*/ 0 h 13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8"/>
                <a:gd name="T100" fmla="*/ 0 h 133"/>
                <a:gd name="T101" fmla="*/ 88 w 88"/>
                <a:gd name="T102" fmla="*/ 133 h 13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8" h="133">
                  <a:moveTo>
                    <a:pt x="84" y="0"/>
                  </a:moveTo>
                  <a:lnTo>
                    <a:pt x="78" y="15"/>
                  </a:lnTo>
                  <a:lnTo>
                    <a:pt x="78" y="24"/>
                  </a:lnTo>
                  <a:lnTo>
                    <a:pt x="72" y="33"/>
                  </a:lnTo>
                  <a:lnTo>
                    <a:pt x="72" y="42"/>
                  </a:lnTo>
                  <a:lnTo>
                    <a:pt x="84" y="45"/>
                  </a:lnTo>
                  <a:lnTo>
                    <a:pt x="87" y="54"/>
                  </a:lnTo>
                  <a:lnTo>
                    <a:pt x="78" y="57"/>
                  </a:lnTo>
                  <a:lnTo>
                    <a:pt x="69" y="63"/>
                  </a:lnTo>
                  <a:lnTo>
                    <a:pt x="60" y="66"/>
                  </a:lnTo>
                  <a:lnTo>
                    <a:pt x="48" y="75"/>
                  </a:lnTo>
                  <a:lnTo>
                    <a:pt x="42" y="84"/>
                  </a:lnTo>
                  <a:lnTo>
                    <a:pt x="36" y="93"/>
                  </a:lnTo>
                  <a:lnTo>
                    <a:pt x="33" y="102"/>
                  </a:lnTo>
                  <a:lnTo>
                    <a:pt x="24" y="108"/>
                  </a:lnTo>
                  <a:lnTo>
                    <a:pt x="21" y="117"/>
                  </a:lnTo>
                  <a:lnTo>
                    <a:pt x="12" y="120"/>
                  </a:lnTo>
                  <a:lnTo>
                    <a:pt x="9" y="129"/>
                  </a:lnTo>
                  <a:lnTo>
                    <a:pt x="0" y="132"/>
                  </a:lnTo>
                  <a:lnTo>
                    <a:pt x="0" y="123"/>
                  </a:lnTo>
                  <a:lnTo>
                    <a:pt x="6" y="114"/>
                  </a:lnTo>
                  <a:lnTo>
                    <a:pt x="12" y="105"/>
                  </a:lnTo>
                  <a:lnTo>
                    <a:pt x="15" y="96"/>
                  </a:lnTo>
                  <a:lnTo>
                    <a:pt x="18" y="87"/>
                  </a:lnTo>
                  <a:lnTo>
                    <a:pt x="27" y="84"/>
                  </a:lnTo>
                  <a:lnTo>
                    <a:pt x="36" y="75"/>
                  </a:lnTo>
                  <a:lnTo>
                    <a:pt x="39" y="66"/>
                  </a:lnTo>
                  <a:lnTo>
                    <a:pt x="45" y="57"/>
                  </a:lnTo>
                  <a:lnTo>
                    <a:pt x="54" y="48"/>
                  </a:lnTo>
                  <a:lnTo>
                    <a:pt x="60" y="39"/>
                  </a:lnTo>
                  <a:lnTo>
                    <a:pt x="66" y="27"/>
                  </a:lnTo>
                  <a:lnTo>
                    <a:pt x="72" y="18"/>
                  </a:lnTo>
                  <a:lnTo>
                    <a:pt x="84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72" name="Freeform 39"/>
            <p:cNvSpPr>
              <a:spLocks/>
            </p:cNvSpPr>
            <p:nvPr/>
          </p:nvSpPr>
          <p:spPr bwMode="auto">
            <a:xfrm>
              <a:off x="2936" y="1969"/>
              <a:ext cx="151" cy="133"/>
            </a:xfrm>
            <a:custGeom>
              <a:avLst/>
              <a:gdLst>
                <a:gd name="T0" fmla="*/ 75 w 151"/>
                <a:gd name="T1" fmla="*/ 45 h 133"/>
                <a:gd name="T2" fmla="*/ 63 w 151"/>
                <a:gd name="T3" fmla="*/ 24 h 133"/>
                <a:gd name="T4" fmla="*/ 72 w 151"/>
                <a:gd name="T5" fmla="*/ 30 h 133"/>
                <a:gd name="T6" fmla="*/ 78 w 151"/>
                <a:gd name="T7" fmla="*/ 39 h 133"/>
                <a:gd name="T8" fmla="*/ 87 w 151"/>
                <a:gd name="T9" fmla="*/ 39 h 133"/>
                <a:gd name="T10" fmla="*/ 93 w 151"/>
                <a:gd name="T11" fmla="*/ 30 h 133"/>
                <a:gd name="T12" fmla="*/ 96 w 151"/>
                <a:gd name="T13" fmla="*/ 21 h 133"/>
                <a:gd name="T14" fmla="*/ 99 w 151"/>
                <a:gd name="T15" fmla="*/ 12 h 133"/>
                <a:gd name="T16" fmla="*/ 111 w 151"/>
                <a:gd name="T17" fmla="*/ 6 h 133"/>
                <a:gd name="T18" fmla="*/ 120 w 151"/>
                <a:gd name="T19" fmla="*/ 0 h 133"/>
                <a:gd name="T20" fmla="*/ 129 w 151"/>
                <a:gd name="T21" fmla="*/ 0 h 133"/>
                <a:gd name="T22" fmla="*/ 138 w 151"/>
                <a:gd name="T23" fmla="*/ 3 h 133"/>
                <a:gd name="T24" fmla="*/ 141 w 151"/>
                <a:gd name="T25" fmla="*/ 12 h 133"/>
                <a:gd name="T26" fmla="*/ 141 w 151"/>
                <a:gd name="T27" fmla="*/ 21 h 133"/>
                <a:gd name="T28" fmla="*/ 141 w 151"/>
                <a:gd name="T29" fmla="*/ 30 h 133"/>
                <a:gd name="T30" fmla="*/ 141 w 151"/>
                <a:gd name="T31" fmla="*/ 42 h 133"/>
                <a:gd name="T32" fmla="*/ 144 w 151"/>
                <a:gd name="T33" fmla="*/ 51 h 133"/>
                <a:gd name="T34" fmla="*/ 150 w 151"/>
                <a:gd name="T35" fmla="*/ 60 h 133"/>
                <a:gd name="T36" fmla="*/ 150 w 151"/>
                <a:gd name="T37" fmla="*/ 69 h 133"/>
                <a:gd name="T38" fmla="*/ 150 w 151"/>
                <a:gd name="T39" fmla="*/ 78 h 133"/>
                <a:gd name="T40" fmla="*/ 150 w 151"/>
                <a:gd name="T41" fmla="*/ 87 h 133"/>
                <a:gd name="T42" fmla="*/ 141 w 151"/>
                <a:gd name="T43" fmla="*/ 90 h 133"/>
                <a:gd name="T44" fmla="*/ 132 w 151"/>
                <a:gd name="T45" fmla="*/ 93 h 133"/>
                <a:gd name="T46" fmla="*/ 123 w 151"/>
                <a:gd name="T47" fmla="*/ 93 h 133"/>
                <a:gd name="T48" fmla="*/ 111 w 151"/>
                <a:gd name="T49" fmla="*/ 93 h 133"/>
                <a:gd name="T50" fmla="*/ 108 w 151"/>
                <a:gd name="T51" fmla="*/ 102 h 133"/>
                <a:gd name="T52" fmla="*/ 108 w 151"/>
                <a:gd name="T53" fmla="*/ 111 h 133"/>
                <a:gd name="T54" fmla="*/ 108 w 151"/>
                <a:gd name="T55" fmla="*/ 120 h 133"/>
                <a:gd name="T56" fmla="*/ 102 w 151"/>
                <a:gd name="T57" fmla="*/ 129 h 133"/>
                <a:gd name="T58" fmla="*/ 93 w 151"/>
                <a:gd name="T59" fmla="*/ 132 h 133"/>
                <a:gd name="T60" fmla="*/ 87 w 151"/>
                <a:gd name="T61" fmla="*/ 123 h 133"/>
                <a:gd name="T62" fmla="*/ 84 w 151"/>
                <a:gd name="T63" fmla="*/ 114 h 133"/>
                <a:gd name="T64" fmla="*/ 84 w 151"/>
                <a:gd name="T65" fmla="*/ 105 h 133"/>
                <a:gd name="T66" fmla="*/ 81 w 151"/>
                <a:gd name="T67" fmla="*/ 96 h 133"/>
                <a:gd name="T68" fmla="*/ 81 w 151"/>
                <a:gd name="T69" fmla="*/ 87 h 133"/>
                <a:gd name="T70" fmla="*/ 81 w 151"/>
                <a:gd name="T71" fmla="*/ 78 h 133"/>
                <a:gd name="T72" fmla="*/ 81 w 151"/>
                <a:gd name="T73" fmla="*/ 69 h 133"/>
                <a:gd name="T74" fmla="*/ 72 w 151"/>
                <a:gd name="T75" fmla="*/ 63 h 133"/>
                <a:gd name="T76" fmla="*/ 63 w 151"/>
                <a:gd name="T77" fmla="*/ 63 h 133"/>
                <a:gd name="T78" fmla="*/ 51 w 151"/>
                <a:gd name="T79" fmla="*/ 63 h 133"/>
                <a:gd name="T80" fmla="*/ 39 w 151"/>
                <a:gd name="T81" fmla="*/ 66 h 133"/>
                <a:gd name="T82" fmla="*/ 27 w 151"/>
                <a:gd name="T83" fmla="*/ 69 h 133"/>
                <a:gd name="T84" fmla="*/ 21 w 151"/>
                <a:gd name="T85" fmla="*/ 78 h 133"/>
                <a:gd name="T86" fmla="*/ 15 w 151"/>
                <a:gd name="T87" fmla="*/ 87 h 133"/>
                <a:gd name="T88" fmla="*/ 3 w 151"/>
                <a:gd name="T89" fmla="*/ 90 h 133"/>
                <a:gd name="T90" fmla="*/ 0 w 151"/>
                <a:gd name="T91" fmla="*/ 78 h 133"/>
                <a:gd name="T92" fmla="*/ 0 w 151"/>
                <a:gd name="T93" fmla="*/ 69 h 133"/>
                <a:gd name="T94" fmla="*/ 9 w 151"/>
                <a:gd name="T95" fmla="*/ 63 h 133"/>
                <a:gd name="T96" fmla="*/ 18 w 151"/>
                <a:gd name="T97" fmla="*/ 60 h 133"/>
                <a:gd name="T98" fmla="*/ 21 w 151"/>
                <a:gd name="T99" fmla="*/ 51 h 133"/>
                <a:gd name="T100" fmla="*/ 30 w 151"/>
                <a:gd name="T101" fmla="*/ 48 h 133"/>
                <a:gd name="T102" fmla="*/ 39 w 151"/>
                <a:gd name="T103" fmla="*/ 42 h 133"/>
                <a:gd name="T104" fmla="*/ 51 w 151"/>
                <a:gd name="T105" fmla="*/ 36 h 133"/>
                <a:gd name="T106" fmla="*/ 57 w 151"/>
                <a:gd name="T107" fmla="*/ 27 h 133"/>
                <a:gd name="T108" fmla="*/ 66 w 151"/>
                <a:gd name="T109" fmla="*/ 24 h 133"/>
                <a:gd name="T110" fmla="*/ 75 w 151"/>
                <a:gd name="T111" fmla="*/ 45 h 13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1"/>
                <a:gd name="T169" fmla="*/ 0 h 133"/>
                <a:gd name="T170" fmla="*/ 151 w 151"/>
                <a:gd name="T171" fmla="*/ 133 h 13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1" h="133">
                  <a:moveTo>
                    <a:pt x="75" y="45"/>
                  </a:moveTo>
                  <a:lnTo>
                    <a:pt x="63" y="24"/>
                  </a:lnTo>
                  <a:lnTo>
                    <a:pt x="72" y="30"/>
                  </a:lnTo>
                  <a:lnTo>
                    <a:pt x="78" y="39"/>
                  </a:lnTo>
                  <a:lnTo>
                    <a:pt x="87" y="39"/>
                  </a:lnTo>
                  <a:lnTo>
                    <a:pt x="93" y="30"/>
                  </a:lnTo>
                  <a:lnTo>
                    <a:pt x="96" y="21"/>
                  </a:lnTo>
                  <a:lnTo>
                    <a:pt x="99" y="12"/>
                  </a:lnTo>
                  <a:lnTo>
                    <a:pt x="111" y="6"/>
                  </a:lnTo>
                  <a:lnTo>
                    <a:pt x="120" y="0"/>
                  </a:lnTo>
                  <a:lnTo>
                    <a:pt x="129" y="0"/>
                  </a:lnTo>
                  <a:lnTo>
                    <a:pt x="138" y="3"/>
                  </a:lnTo>
                  <a:lnTo>
                    <a:pt x="141" y="12"/>
                  </a:lnTo>
                  <a:lnTo>
                    <a:pt x="141" y="21"/>
                  </a:lnTo>
                  <a:lnTo>
                    <a:pt x="141" y="30"/>
                  </a:lnTo>
                  <a:lnTo>
                    <a:pt x="141" y="42"/>
                  </a:lnTo>
                  <a:lnTo>
                    <a:pt x="144" y="51"/>
                  </a:lnTo>
                  <a:lnTo>
                    <a:pt x="150" y="60"/>
                  </a:lnTo>
                  <a:lnTo>
                    <a:pt x="150" y="69"/>
                  </a:lnTo>
                  <a:lnTo>
                    <a:pt x="150" y="78"/>
                  </a:lnTo>
                  <a:lnTo>
                    <a:pt x="150" y="87"/>
                  </a:lnTo>
                  <a:lnTo>
                    <a:pt x="141" y="90"/>
                  </a:lnTo>
                  <a:lnTo>
                    <a:pt x="132" y="93"/>
                  </a:lnTo>
                  <a:lnTo>
                    <a:pt x="123" y="93"/>
                  </a:lnTo>
                  <a:lnTo>
                    <a:pt x="111" y="93"/>
                  </a:lnTo>
                  <a:lnTo>
                    <a:pt x="108" y="102"/>
                  </a:lnTo>
                  <a:lnTo>
                    <a:pt x="108" y="111"/>
                  </a:lnTo>
                  <a:lnTo>
                    <a:pt x="108" y="120"/>
                  </a:lnTo>
                  <a:lnTo>
                    <a:pt x="102" y="129"/>
                  </a:lnTo>
                  <a:lnTo>
                    <a:pt x="93" y="132"/>
                  </a:lnTo>
                  <a:lnTo>
                    <a:pt x="87" y="123"/>
                  </a:lnTo>
                  <a:lnTo>
                    <a:pt x="84" y="114"/>
                  </a:lnTo>
                  <a:lnTo>
                    <a:pt x="84" y="105"/>
                  </a:lnTo>
                  <a:lnTo>
                    <a:pt x="81" y="96"/>
                  </a:lnTo>
                  <a:lnTo>
                    <a:pt x="81" y="87"/>
                  </a:lnTo>
                  <a:lnTo>
                    <a:pt x="81" y="78"/>
                  </a:lnTo>
                  <a:lnTo>
                    <a:pt x="81" y="69"/>
                  </a:lnTo>
                  <a:lnTo>
                    <a:pt x="72" y="63"/>
                  </a:lnTo>
                  <a:lnTo>
                    <a:pt x="63" y="63"/>
                  </a:lnTo>
                  <a:lnTo>
                    <a:pt x="51" y="63"/>
                  </a:lnTo>
                  <a:lnTo>
                    <a:pt x="39" y="66"/>
                  </a:lnTo>
                  <a:lnTo>
                    <a:pt x="27" y="69"/>
                  </a:lnTo>
                  <a:lnTo>
                    <a:pt x="21" y="78"/>
                  </a:lnTo>
                  <a:lnTo>
                    <a:pt x="15" y="87"/>
                  </a:lnTo>
                  <a:lnTo>
                    <a:pt x="3" y="90"/>
                  </a:lnTo>
                  <a:lnTo>
                    <a:pt x="0" y="78"/>
                  </a:lnTo>
                  <a:lnTo>
                    <a:pt x="0" y="69"/>
                  </a:lnTo>
                  <a:lnTo>
                    <a:pt x="9" y="63"/>
                  </a:lnTo>
                  <a:lnTo>
                    <a:pt x="18" y="60"/>
                  </a:lnTo>
                  <a:lnTo>
                    <a:pt x="21" y="51"/>
                  </a:lnTo>
                  <a:lnTo>
                    <a:pt x="30" y="48"/>
                  </a:lnTo>
                  <a:lnTo>
                    <a:pt x="39" y="42"/>
                  </a:lnTo>
                  <a:lnTo>
                    <a:pt x="51" y="36"/>
                  </a:lnTo>
                  <a:lnTo>
                    <a:pt x="57" y="27"/>
                  </a:lnTo>
                  <a:lnTo>
                    <a:pt x="66" y="24"/>
                  </a:lnTo>
                  <a:lnTo>
                    <a:pt x="75" y="45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73" name="Freeform 40"/>
            <p:cNvSpPr>
              <a:spLocks/>
            </p:cNvSpPr>
            <p:nvPr/>
          </p:nvSpPr>
          <p:spPr bwMode="auto">
            <a:xfrm>
              <a:off x="3056" y="2110"/>
              <a:ext cx="17" cy="40"/>
            </a:xfrm>
            <a:custGeom>
              <a:avLst/>
              <a:gdLst>
                <a:gd name="T0" fmla="*/ 5 w 17"/>
                <a:gd name="T1" fmla="*/ 0 h 40"/>
                <a:gd name="T2" fmla="*/ 10 w 17"/>
                <a:gd name="T3" fmla="*/ 27 h 40"/>
                <a:gd name="T4" fmla="*/ 16 w 17"/>
                <a:gd name="T5" fmla="*/ 36 h 40"/>
                <a:gd name="T6" fmla="*/ 0 w 17"/>
                <a:gd name="T7" fmla="*/ 39 h 40"/>
                <a:gd name="T8" fmla="*/ 10 w 17"/>
                <a:gd name="T9" fmla="*/ 30 h 40"/>
                <a:gd name="T10" fmla="*/ 16 w 17"/>
                <a:gd name="T11" fmla="*/ 21 h 40"/>
                <a:gd name="T12" fmla="*/ 5 w 17"/>
                <a:gd name="T13" fmla="*/ 0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0"/>
                <a:gd name="T23" fmla="*/ 17 w 17"/>
                <a:gd name="T24" fmla="*/ 40 h 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0">
                  <a:moveTo>
                    <a:pt x="5" y="0"/>
                  </a:moveTo>
                  <a:lnTo>
                    <a:pt x="10" y="27"/>
                  </a:lnTo>
                  <a:lnTo>
                    <a:pt x="16" y="36"/>
                  </a:lnTo>
                  <a:lnTo>
                    <a:pt x="0" y="39"/>
                  </a:lnTo>
                  <a:lnTo>
                    <a:pt x="10" y="30"/>
                  </a:lnTo>
                  <a:lnTo>
                    <a:pt x="16" y="21"/>
                  </a:lnTo>
                  <a:lnTo>
                    <a:pt x="5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74" name="Freeform 41"/>
            <p:cNvSpPr>
              <a:spLocks/>
            </p:cNvSpPr>
            <p:nvPr/>
          </p:nvSpPr>
          <p:spPr bwMode="auto">
            <a:xfrm>
              <a:off x="3059" y="2183"/>
              <a:ext cx="17" cy="25"/>
            </a:xfrm>
            <a:custGeom>
              <a:avLst/>
              <a:gdLst>
                <a:gd name="T0" fmla="*/ 0 w 17"/>
                <a:gd name="T1" fmla="*/ 24 h 25"/>
                <a:gd name="T2" fmla="*/ 5 w 17"/>
                <a:gd name="T3" fmla="*/ 0 h 25"/>
                <a:gd name="T4" fmla="*/ 16 w 17"/>
                <a:gd name="T5" fmla="*/ 9 h 25"/>
                <a:gd name="T6" fmla="*/ 16 w 17"/>
                <a:gd name="T7" fmla="*/ 21 h 25"/>
                <a:gd name="T8" fmla="*/ 0 w 17"/>
                <a:gd name="T9" fmla="*/ 24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5"/>
                <a:gd name="T17" fmla="*/ 17 w 17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5">
                  <a:moveTo>
                    <a:pt x="0" y="24"/>
                  </a:moveTo>
                  <a:lnTo>
                    <a:pt x="5" y="0"/>
                  </a:lnTo>
                  <a:lnTo>
                    <a:pt x="16" y="9"/>
                  </a:lnTo>
                  <a:lnTo>
                    <a:pt x="16" y="21"/>
                  </a:lnTo>
                  <a:lnTo>
                    <a:pt x="0" y="2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75" name="Freeform 42"/>
            <p:cNvSpPr>
              <a:spLocks/>
            </p:cNvSpPr>
            <p:nvPr/>
          </p:nvSpPr>
          <p:spPr bwMode="auto">
            <a:xfrm>
              <a:off x="3094" y="2137"/>
              <a:ext cx="17" cy="22"/>
            </a:xfrm>
            <a:custGeom>
              <a:avLst/>
              <a:gdLst>
                <a:gd name="T0" fmla="*/ 16 w 17"/>
                <a:gd name="T1" fmla="*/ 21 h 22"/>
                <a:gd name="T2" fmla="*/ 8 w 17"/>
                <a:gd name="T3" fmla="*/ 6 h 22"/>
                <a:gd name="T4" fmla="*/ 12 w 17"/>
                <a:gd name="T5" fmla="*/ 15 h 22"/>
                <a:gd name="T6" fmla="*/ 0 w 17"/>
                <a:gd name="T7" fmla="*/ 18 h 22"/>
                <a:gd name="T8" fmla="*/ 0 w 17"/>
                <a:gd name="T9" fmla="*/ 9 h 22"/>
                <a:gd name="T10" fmla="*/ 8 w 17"/>
                <a:gd name="T11" fmla="*/ 0 h 22"/>
                <a:gd name="T12" fmla="*/ 16 w 17"/>
                <a:gd name="T13" fmla="*/ 21 h 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22"/>
                <a:gd name="T23" fmla="*/ 17 w 17"/>
                <a:gd name="T24" fmla="*/ 22 h 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22">
                  <a:moveTo>
                    <a:pt x="16" y="21"/>
                  </a:moveTo>
                  <a:lnTo>
                    <a:pt x="8" y="6"/>
                  </a:lnTo>
                  <a:lnTo>
                    <a:pt x="12" y="15"/>
                  </a:lnTo>
                  <a:lnTo>
                    <a:pt x="0" y="18"/>
                  </a:lnTo>
                  <a:lnTo>
                    <a:pt x="0" y="9"/>
                  </a:lnTo>
                  <a:lnTo>
                    <a:pt x="8" y="0"/>
                  </a:lnTo>
                  <a:lnTo>
                    <a:pt x="16" y="21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76" name="Freeform 43"/>
            <p:cNvSpPr>
              <a:spLocks/>
            </p:cNvSpPr>
            <p:nvPr/>
          </p:nvSpPr>
          <p:spPr bwMode="auto">
            <a:xfrm>
              <a:off x="3092" y="2158"/>
              <a:ext cx="16" cy="29"/>
            </a:xfrm>
            <a:custGeom>
              <a:avLst/>
              <a:gdLst>
                <a:gd name="T0" fmla="*/ 15 w 16"/>
                <a:gd name="T1" fmla="*/ 0 h 29"/>
                <a:gd name="T2" fmla="*/ 8 w 16"/>
                <a:gd name="T3" fmla="*/ 9 h 29"/>
                <a:gd name="T4" fmla="*/ 11 w 16"/>
                <a:gd name="T5" fmla="*/ 19 h 29"/>
                <a:gd name="T6" fmla="*/ 11 w 16"/>
                <a:gd name="T7" fmla="*/ 28 h 29"/>
                <a:gd name="T8" fmla="*/ 3 w 16"/>
                <a:gd name="T9" fmla="*/ 28 h 29"/>
                <a:gd name="T10" fmla="*/ 0 w 16"/>
                <a:gd name="T11" fmla="*/ 19 h 29"/>
                <a:gd name="T12" fmla="*/ 6 w 16"/>
                <a:gd name="T13" fmla="*/ 9 h 29"/>
                <a:gd name="T14" fmla="*/ 15 w 16"/>
                <a:gd name="T15" fmla="*/ 0 h 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29"/>
                <a:gd name="T26" fmla="*/ 16 w 16"/>
                <a:gd name="T27" fmla="*/ 29 h 2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29">
                  <a:moveTo>
                    <a:pt x="15" y="0"/>
                  </a:moveTo>
                  <a:lnTo>
                    <a:pt x="8" y="9"/>
                  </a:lnTo>
                  <a:lnTo>
                    <a:pt x="11" y="19"/>
                  </a:lnTo>
                  <a:lnTo>
                    <a:pt x="11" y="28"/>
                  </a:lnTo>
                  <a:lnTo>
                    <a:pt x="3" y="28"/>
                  </a:lnTo>
                  <a:lnTo>
                    <a:pt x="0" y="19"/>
                  </a:lnTo>
                  <a:lnTo>
                    <a:pt x="6" y="9"/>
                  </a:lnTo>
                  <a:lnTo>
                    <a:pt x="15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77" name="Freeform 44"/>
            <p:cNvSpPr>
              <a:spLocks/>
            </p:cNvSpPr>
            <p:nvPr/>
          </p:nvSpPr>
          <p:spPr bwMode="auto">
            <a:xfrm>
              <a:off x="3106" y="2189"/>
              <a:ext cx="31" cy="19"/>
            </a:xfrm>
            <a:custGeom>
              <a:avLst/>
              <a:gdLst>
                <a:gd name="T0" fmla="*/ 0 w 31"/>
                <a:gd name="T1" fmla="*/ 18 h 19"/>
                <a:gd name="T2" fmla="*/ 18 w 31"/>
                <a:gd name="T3" fmla="*/ 0 h 19"/>
                <a:gd name="T4" fmla="*/ 27 w 31"/>
                <a:gd name="T5" fmla="*/ 0 h 19"/>
                <a:gd name="T6" fmla="*/ 30 w 31"/>
                <a:gd name="T7" fmla="*/ 9 h 19"/>
                <a:gd name="T8" fmla="*/ 21 w 31"/>
                <a:gd name="T9" fmla="*/ 9 h 19"/>
                <a:gd name="T10" fmla="*/ 12 w 31"/>
                <a:gd name="T11" fmla="*/ 9 h 19"/>
                <a:gd name="T12" fmla="*/ 0 w 31"/>
                <a:gd name="T13" fmla="*/ 18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1"/>
                <a:gd name="T22" fmla="*/ 0 h 19"/>
                <a:gd name="T23" fmla="*/ 31 w 31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1" h="19">
                  <a:moveTo>
                    <a:pt x="0" y="18"/>
                  </a:moveTo>
                  <a:lnTo>
                    <a:pt x="18" y="0"/>
                  </a:lnTo>
                  <a:lnTo>
                    <a:pt x="27" y="0"/>
                  </a:lnTo>
                  <a:lnTo>
                    <a:pt x="30" y="9"/>
                  </a:lnTo>
                  <a:lnTo>
                    <a:pt x="21" y="9"/>
                  </a:lnTo>
                  <a:lnTo>
                    <a:pt x="12" y="9"/>
                  </a:lnTo>
                  <a:lnTo>
                    <a:pt x="0" y="18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78" name="Freeform 45"/>
            <p:cNvSpPr>
              <a:spLocks/>
            </p:cNvSpPr>
            <p:nvPr/>
          </p:nvSpPr>
          <p:spPr bwMode="auto">
            <a:xfrm>
              <a:off x="2006" y="1579"/>
              <a:ext cx="374" cy="686"/>
            </a:xfrm>
            <a:custGeom>
              <a:avLst/>
              <a:gdLst>
                <a:gd name="T0" fmla="*/ 212 w 374"/>
                <a:gd name="T1" fmla="*/ 276 h 686"/>
                <a:gd name="T2" fmla="*/ 212 w 374"/>
                <a:gd name="T3" fmla="*/ 306 h 686"/>
                <a:gd name="T4" fmla="*/ 203 w 374"/>
                <a:gd name="T5" fmla="*/ 330 h 686"/>
                <a:gd name="T6" fmla="*/ 194 w 374"/>
                <a:gd name="T7" fmla="*/ 358 h 686"/>
                <a:gd name="T8" fmla="*/ 197 w 374"/>
                <a:gd name="T9" fmla="*/ 382 h 686"/>
                <a:gd name="T10" fmla="*/ 218 w 374"/>
                <a:gd name="T11" fmla="*/ 397 h 686"/>
                <a:gd name="T12" fmla="*/ 230 w 374"/>
                <a:gd name="T13" fmla="*/ 424 h 686"/>
                <a:gd name="T14" fmla="*/ 242 w 374"/>
                <a:gd name="T15" fmla="*/ 454 h 686"/>
                <a:gd name="T16" fmla="*/ 242 w 374"/>
                <a:gd name="T17" fmla="*/ 481 h 686"/>
                <a:gd name="T18" fmla="*/ 263 w 374"/>
                <a:gd name="T19" fmla="*/ 490 h 686"/>
                <a:gd name="T20" fmla="*/ 295 w 374"/>
                <a:gd name="T21" fmla="*/ 502 h 686"/>
                <a:gd name="T22" fmla="*/ 316 w 374"/>
                <a:gd name="T23" fmla="*/ 523 h 686"/>
                <a:gd name="T24" fmla="*/ 337 w 374"/>
                <a:gd name="T25" fmla="*/ 550 h 686"/>
                <a:gd name="T26" fmla="*/ 340 w 374"/>
                <a:gd name="T27" fmla="*/ 583 h 686"/>
                <a:gd name="T28" fmla="*/ 340 w 374"/>
                <a:gd name="T29" fmla="*/ 616 h 686"/>
                <a:gd name="T30" fmla="*/ 352 w 374"/>
                <a:gd name="T31" fmla="*/ 643 h 686"/>
                <a:gd name="T32" fmla="*/ 364 w 374"/>
                <a:gd name="T33" fmla="*/ 667 h 686"/>
                <a:gd name="T34" fmla="*/ 364 w 374"/>
                <a:gd name="T35" fmla="*/ 685 h 686"/>
                <a:gd name="T36" fmla="*/ 346 w 374"/>
                <a:gd name="T37" fmla="*/ 667 h 686"/>
                <a:gd name="T38" fmla="*/ 316 w 374"/>
                <a:gd name="T39" fmla="*/ 652 h 686"/>
                <a:gd name="T40" fmla="*/ 289 w 374"/>
                <a:gd name="T41" fmla="*/ 640 h 686"/>
                <a:gd name="T42" fmla="*/ 275 w 374"/>
                <a:gd name="T43" fmla="*/ 613 h 686"/>
                <a:gd name="T44" fmla="*/ 269 w 374"/>
                <a:gd name="T45" fmla="*/ 580 h 686"/>
                <a:gd name="T46" fmla="*/ 260 w 374"/>
                <a:gd name="T47" fmla="*/ 550 h 686"/>
                <a:gd name="T48" fmla="*/ 254 w 374"/>
                <a:gd name="T49" fmla="*/ 523 h 686"/>
                <a:gd name="T50" fmla="*/ 239 w 374"/>
                <a:gd name="T51" fmla="*/ 496 h 686"/>
                <a:gd name="T52" fmla="*/ 218 w 374"/>
                <a:gd name="T53" fmla="*/ 472 h 686"/>
                <a:gd name="T54" fmla="*/ 197 w 374"/>
                <a:gd name="T55" fmla="*/ 448 h 686"/>
                <a:gd name="T56" fmla="*/ 173 w 374"/>
                <a:gd name="T57" fmla="*/ 427 h 686"/>
                <a:gd name="T58" fmla="*/ 164 w 374"/>
                <a:gd name="T59" fmla="*/ 394 h 686"/>
                <a:gd name="T60" fmla="*/ 179 w 374"/>
                <a:gd name="T61" fmla="*/ 373 h 686"/>
                <a:gd name="T62" fmla="*/ 176 w 374"/>
                <a:gd name="T63" fmla="*/ 342 h 686"/>
                <a:gd name="T64" fmla="*/ 173 w 374"/>
                <a:gd name="T65" fmla="*/ 315 h 686"/>
                <a:gd name="T66" fmla="*/ 173 w 374"/>
                <a:gd name="T67" fmla="*/ 285 h 686"/>
                <a:gd name="T68" fmla="*/ 167 w 374"/>
                <a:gd name="T69" fmla="*/ 252 h 686"/>
                <a:gd name="T70" fmla="*/ 152 w 374"/>
                <a:gd name="T71" fmla="*/ 225 h 686"/>
                <a:gd name="T72" fmla="*/ 152 w 374"/>
                <a:gd name="T73" fmla="*/ 198 h 686"/>
                <a:gd name="T74" fmla="*/ 149 w 374"/>
                <a:gd name="T75" fmla="*/ 171 h 686"/>
                <a:gd name="T76" fmla="*/ 140 w 374"/>
                <a:gd name="T77" fmla="*/ 141 h 686"/>
                <a:gd name="T78" fmla="*/ 128 w 374"/>
                <a:gd name="T79" fmla="*/ 120 h 686"/>
                <a:gd name="T80" fmla="*/ 101 w 374"/>
                <a:gd name="T81" fmla="*/ 111 h 686"/>
                <a:gd name="T82" fmla="*/ 75 w 374"/>
                <a:gd name="T83" fmla="*/ 123 h 686"/>
                <a:gd name="T84" fmla="*/ 48 w 374"/>
                <a:gd name="T85" fmla="*/ 135 h 686"/>
                <a:gd name="T86" fmla="*/ 24 w 374"/>
                <a:gd name="T87" fmla="*/ 114 h 686"/>
                <a:gd name="T88" fmla="*/ 21 w 374"/>
                <a:gd name="T89" fmla="*/ 87 h 686"/>
                <a:gd name="T90" fmla="*/ 21 w 374"/>
                <a:gd name="T91" fmla="*/ 60 h 686"/>
                <a:gd name="T92" fmla="*/ 21 w 374"/>
                <a:gd name="T93" fmla="*/ 33 h 686"/>
                <a:gd name="T94" fmla="*/ 9 w 374"/>
                <a:gd name="T95" fmla="*/ 6 h 68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74"/>
                <a:gd name="T145" fmla="*/ 0 h 686"/>
                <a:gd name="T146" fmla="*/ 374 w 374"/>
                <a:gd name="T147" fmla="*/ 686 h 68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74" h="686">
                  <a:moveTo>
                    <a:pt x="194" y="243"/>
                  </a:moveTo>
                  <a:lnTo>
                    <a:pt x="212" y="267"/>
                  </a:lnTo>
                  <a:lnTo>
                    <a:pt x="212" y="276"/>
                  </a:lnTo>
                  <a:lnTo>
                    <a:pt x="215" y="288"/>
                  </a:lnTo>
                  <a:lnTo>
                    <a:pt x="215" y="297"/>
                  </a:lnTo>
                  <a:lnTo>
                    <a:pt x="212" y="306"/>
                  </a:lnTo>
                  <a:lnTo>
                    <a:pt x="203" y="312"/>
                  </a:lnTo>
                  <a:lnTo>
                    <a:pt x="203" y="321"/>
                  </a:lnTo>
                  <a:lnTo>
                    <a:pt x="203" y="330"/>
                  </a:lnTo>
                  <a:lnTo>
                    <a:pt x="200" y="339"/>
                  </a:lnTo>
                  <a:lnTo>
                    <a:pt x="197" y="349"/>
                  </a:lnTo>
                  <a:lnTo>
                    <a:pt x="194" y="358"/>
                  </a:lnTo>
                  <a:lnTo>
                    <a:pt x="188" y="367"/>
                  </a:lnTo>
                  <a:lnTo>
                    <a:pt x="188" y="376"/>
                  </a:lnTo>
                  <a:lnTo>
                    <a:pt x="197" y="382"/>
                  </a:lnTo>
                  <a:lnTo>
                    <a:pt x="206" y="382"/>
                  </a:lnTo>
                  <a:lnTo>
                    <a:pt x="215" y="388"/>
                  </a:lnTo>
                  <a:lnTo>
                    <a:pt x="218" y="397"/>
                  </a:lnTo>
                  <a:lnTo>
                    <a:pt x="218" y="406"/>
                  </a:lnTo>
                  <a:lnTo>
                    <a:pt x="221" y="418"/>
                  </a:lnTo>
                  <a:lnTo>
                    <a:pt x="230" y="424"/>
                  </a:lnTo>
                  <a:lnTo>
                    <a:pt x="230" y="433"/>
                  </a:lnTo>
                  <a:lnTo>
                    <a:pt x="236" y="442"/>
                  </a:lnTo>
                  <a:lnTo>
                    <a:pt x="242" y="454"/>
                  </a:lnTo>
                  <a:lnTo>
                    <a:pt x="242" y="463"/>
                  </a:lnTo>
                  <a:lnTo>
                    <a:pt x="242" y="472"/>
                  </a:lnTo>
                  <a:lnTo>
                    <a:pt x="242" y="481"/>
                  </a:lnTo>
                  <a:lnTo>
                    <a:pt x="245" y="490"/>
                  </a:lnTo>
                  <a:lnTo>
                    <a:pt x="254" y="490"/>
                  </a:lnTo>
                  <a:lnTo>
                    <a:pt x="263" y="490"/>
                  </a:lnTo>
                  <a:lnTo>
                    <a:pt x="275" y="490"/>
                  </a:lnTo>
                  <a:lnTo>
                    <a:pt x="286" y="493"/>
                  </a:lnTo>
                  <a:lnTo>
                    <a:pt x="295" y="502"/>
                  </a:lnTo>
                  <a:lnTo>
                    <a:pt x="301" y="511"/>
                  </a:lnTo>
                  <a:lnTo>
                    <a:pt x="307" y="520"/>
                  </a:lnTo>
                  <a:lnTo>
                    <a:pt x="316" y="523"/>
                  </a:lnTo>
                  <a:lnTo>
                    <a:pt x="325" y="532"/>
                  </a:lnTo>
                  <a:lnTo>
                    <a:pt x="334" y="541"/>
                  </a:lnTo>
                  <a:lnTo>
                    <a:pt x="337" y="550"/>
                  </a:lnTo>
                  <a:lnTo>
                    <a:pt x="337" y="562"/>
                  </a:lnTo>
                  <a:lnTo>
                    <a:pt x="337" y="571"/>
                  </a:lnTo>
                  <a:lnTo>
                    <a:pt x="340" y="583"/>
                  </a:lnTo>
                  <a:lnTo>
                    <a:pt x="340" y="595"/>
                  </a:lnTo>
                  <a:lnTo>
                    <a:pt x="340" y="607"/>
                  </a:lnTo>
                  <a:lnTo>
                    <a:pt x="340" y="616"/>
                  </a:lnTo>
                  <a:lnTo>
                    <a:pt x="340" y="625"/>
                  </a:lnTo>
                  <a:lnTo>
                    <a:pt x="346" y="634"/>
                  </a:lnTo>
                  <a:lnTo>
                    <a:pt x="352" y="643"/>
                  </a:lnTo>
                  <a:lnTo>
                    <a:pt x="361" y="649"/>
                  </a:lnTo>
                  <a:lnTo>
                    <a:pt x="364" y="658"/>
                  </a:lnTo>
                  <a:lnTo>
                    <a:pt x="364" y="667"/>
                  </a:lnTo>
                  <a:lnTo>
                    <a:pt x="370" y="676"/>
                  </a:lnTo>
                  <a:lnTo>
                    <a:pt x="373" y="685"/>
                  </a:lnTo>
                  <a:lnTo>
                    <a:pt x="364" y="685"/>
                  </a:lnTo>
                  <a:lnTo>
                    <a:pt x="355" y="685"/>
                  </a:lnTo>
                  <a:lnTo>
                    <a:pt x="355" y="676"/>
                  </a:lnTo>
                  <a:lnTo>
                    <a:pt x="346" y="667"/>
                  </a:lnTo>
                  <a:lnTo>
                    <a:pt x="337" y="664"/>
                  </a:lnTo>
                  <a:lnTo>
                    <a:pt x="325" y="661"/>
                  </a:lnTo>
                  <a:lnTo>
                    <a:pt x="316" y="652"/>
                  </a:lnTo>
                  <a:lnTo>
                    <a:pt x="307" y="646"/>
                  </a:lnTo>
                  <a:lnTo>
                    <a:pt x="298" y="643"/>
                  </a:lnTo>
                  <a:lnTo>
                    <a:pt x="289" y="640"/>
                  </a:lnTo>
                  <a:lnTo>
                    <a:pt x="280" y="634"/>
                  </a:lnTo>
                  <a:lnTo>
                    <a:pt x="278" y="622"/>
                  </a:lnTo>
                  <a:lnTo>
                    <a:pt x="275" y="613"/>
                  </a:lnTo>
                  <a:lnTo>
                    <a:pt x="272" y="604"/>
                  </a:lnTo>
                  <a:lnTo>
                    <a:pt x="272" y="592"/>
                  </a:lnTo>
                  <a:lnTo>
                    <a:pt x="269" y="580"/>
                  </a:lnTo>
                  <a:lnTo>
                    <a:pt x="266" y="571"/>
                  </a:lnTo>
                  <a:lnTo>
                    <a:pt x="263" y="562"/>
                  </a:lnTo>
                  <a:lnTo>
                    <a:pt x="260" y="550"/>
                  </a:lnTo>
                  <a:lnTo>
                    <a:pt x="260" y="541"/>
                  </a:lnTo>
                  <a:lnTo>
                    <a:pt x="260" y="532"/>
                  </a:lnTo>
                  <a:lnTo>
                    <a:pt x="254" y="523"/>
                  </a:lnTo>
                  <a:lnTo>
                    <a:pt x="248" y="514"/>
                  </a:lnTo>
                  <a:lnTo>
                    <a:pt x="245" y="505"/>
                  </a:lnTo>
                  <a:lnTo>
                    <a:pt x="239" y="496"/>
                  </a:lnTo>
                  <a:lnTo>
                    <a:pt x="233" y="487"/>
                  </a:lnTo>
                  <a:lnTo>
                    <a:pt x="224" y="481"/>
                  </a:lnTo>
                  <a:lnTo>
                    <a:pt x="218" y="472"/>
                  </a:lnTo>
                  <a:lnTo>
                    <a:pt x="212" y="463"/>
                  </a:lnTo>
                  <a:lnTo>
                    <a:pt x="203" y="457"/>
                  </a:lnTo>
                  <a:lnTo>
                    <a:pt x="197" y="448"/>
                  </a:lnTo>
                  <a:lnTo>
                    <a:pt x="188" y="445"/>
                  </a:lnTo>
                  <a:lnTo>
                    <a:pt x="179" y="436"/>
                  </a:lnTo>
                  <a:lnTo>
                    <a:pt x="173" y="427"/>
                  </a:lnTo>
                  <a:lnTo>
                    <a:pt x="164" y="415"/>
                  </a:lnTo>
                  <a:lnTo>
                    <a:pt x="164" y="403"/>
                  </a:lnTo>
                  <a:lnTo>
                    <a:pt x="164" y="394"/>
                  </a:lnTo>
                  <a:lnTo>
                    <a:pt x="164" y="385"/>
                  </a:lnTo>
                  <a:lnTo>
                    <a:pt x="170" y="376"/>
                  </a:lnTo>
                  <a:lnTo>
                    <a:pt x="179" y="373"/>
                  </a:lnTo>
                  <a:lnTo>
                    <a:pt x="182" y="364"/>
                  </a:lnTo>
                  <a:lnTo>
                    <a:pt x="176" y="355"/>
                  </a:lnTo>
                  <a:lnTo>
                    <a:pt x="176" y="342"/>
                  </a:lnTo>
                  <a:lnTo>
                    <a:pt x="176" y="333"/>
                  </a:lnTo>
                  <a:lnTo>
                    <a:pt x="173" y="324"/>
                  </a:lnTo>
                  <a:lnTo>
                    <a:pt x="173" y="315"/>
                  </a:lnTo>
                  <a:lnTo>
                    <a:pt x="173" y="306"/>
                  </a:lnTo>
                  <a:lnTo>
                    <a:pt x="173" y="297"/>
                  </a:lnTo>
                  <a:lnTo>
                    <a:pt x="173" y="285"/>
                  </a:lnTo>
                  <a:lnTo>
                    <a:pt x="173" y="273"/>
                  </a:lnTo>
                  <a:lnTo>
                    <a:pt x="170" y="261"/>
                  </a:lnTo>
                  <a:lnTo>
                    <a:pt x="167" y="252"/>
                  </a:lnTo>
                  <a:lnTo>
                    <a:pt x="164" y="243"/>
                  </a:lnTo>
                  <a:lnTo>
                    <a:pt x="161" y="234"/>
                  </a:lnTo>
                  <a:lnTo>
                    <a:pt x="152" y="225"/>
                  </a:lnTo>
                  <a:lnTo>
                    <a:pt x="152" y="216"/>
                  </a:lnTo>
                  <a:lnTo>
                    <a:pt x="152" y="207"/>
                  </a:lnTo>
                  <a:lnTo>
                    <a:pt x="152" y="198"/>
                  </a:lnTo>
                  <a:lnTo>
                    <a:pt x="152" y="189"/>
                  </a:lnTo>
                  <a:lnTo>
                    <a:pt x="152" y="180"/>
                  </a:lnTo>
                  <a:lnTo>
                    <a:pt x="149" y="171"/>
                  </a:lnTo>
                  <a:lnTo>
                    <a:pt x="143" y="162"/>
                  </a:lnTo>
                  <a:lnTo>
                    <a:pt x="143" y="153"/>
                  </a:lnTo>
                  <a:lnTo>
                    <a:pt x="140" y="141"/>
                  </a:lnTo>
                  <a:lnTo>
                    <a:pt x="140" y="132"/>
                  </a:lnTo>
                  <a:lnTo>
                    <a:pt x="137" y="123"/>
                  </a:lnTo>
                  <a:lnTo>
                    <a:pt x="128" y="120"/>
                  </a:lnTo>
                  <a:lnTo>
                    <a:pt x="119" y="114"/>
                  </a:lnTo>
                  <a:lnTo>
                    <a:pt x="110" y="111"/>
                  </a:lnTo>
                  <a:lnTo>
                    <a:pt x="101" y="111"/>
                  </a:lnTo>
                  <a:lnTo>
                    <a:pt x="93" y="114"/>
                  </a:lnTo>
                  <a:lnTo>
                    <a:pt x="84" y="120"/>
                  </a:lnTo>
                  <a:lnTo>
                    <a:pt x="75" y="123"/>
                  </a:lnTo>
                  <a:lnTo>
                    <a:pt x="66" y="132"/>
                  </a:lnTo>
                  <a:lnTo>
                    <a:pt x="57" y="135"/>
                  </a:lnTo>
                  <a:lnTo>
                    <a:pt x="48" y="135"/>
                  </a:lnTo>
                  <a:lnTo>
                    <a:pt x="36" y="132"/>
                  </a:lnTo>
                  <a:lnTo>
                    <a:pt x="30" y="123"/>
                  </a:lnTo>
                  <a:lnTo>
                    <a:pt x="24" y="114"/>
                  </a:lnTo>
                  <a:lnTo>
                    <a:pt x="21" y="105"/>
                  </a:lnTo>
                  <a:lnTo>
                    <a:pt x="21" y="96"/>
                  </a:lnTo>
                  <a:lnTo>
                    <a:pt x="21" y="87"/>
                  </a:lnTo>
                  <a:lnTo>
                    <a:pt x="21" y="78"/>
                  </a:lnTo>
                  <a:lnTo>
                    <a:pt x="21" y="69"/>
                  </a:lnTo>
                  <a:lnTo>
                    <a:pt x="21" y="60"/>
                  </a:lnTo>
                  <a:lnTo>
                    <a:pt x="21" y="51"/>
                  </a:lnTo>
                  <a:lnTo>
                    <a:pt x="21" y="42"/>
                  </a:lnTo>
                  <a:lnTo>
                    <a:pt x="21" y="33"/>
                  </a:lnTo>
                  <a:lnTo>
                    <a:pt x="21" y="24"/>
                  </a:lnTo>
                  <a:lnTo>
                    <a:pt x="15" y="15"/>
                  </a:lnTo>
                  <a:lnTo>
                    <a:pt x="9" y="6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79" name="Freeform 46"/>
            <p:cNvSpPr>
              <a:spLocks/>
            </p:cNvSpPr>
            <p:nvPr/>
          </p:nvSpPr>
          <p:spPr bwMode="auto">
            <a:xfrm>
              <a:off x="2131" y="1630"/>
              <a:ext cx="22" cy="61"/>
            </a:xfrm>
            <a:custGeom>
              <a:avLst/>
              <a:gdLst>
                <a:gd name="T0" fmla="*/ 21 w 22"/>
                <a:gd name="T1" fmla="*/ 0 h 61"/>
                <a:gd name="T2" fmla="*/ 21 w 22"/>
                <a:gd name="T3" fmla="*/ 30 h 61"/>
                <a:gd name="T4" fmla="*/ 21 w 22"/>
                <a:gd name="T5" fmla="*/ 39 h 61"/>
                <a:gd name="T6" fmla="*/ 12 w 22"/>
                <a:gd name="T7" fmla="*/ 42 h 61"/>
                <a:gd name="T8" fmla="*/ 9 w 22"/>
                <a:gd name="T9" fmla="*/ 51 h 61"/>
                <a:gd name="T10" fmla="*/ 0 w 22"/>
                <a:gd name="T11" fmla="*/ 60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61"/>
                <a:gd name="T20" fmla="*/ 22 w 22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61">
                  <a:moveTo>
                    <a:pt x="21" y="0"/>
                  </a:moveTo>
                  <a:lnTo>
                    <a:pt x="21" y="30"/>
                  </a:lnTo>
                  <a:lnTo>
                    <a:pt x="21" y="39"/>
                  </a:lnTo>
                  <a:lnTo>
                    <a:pt x="12" y="42"/>
                  </a:lnTo>
                  <a:lnTo>
                    <a:pt x="9" y="51"/>
                  </a:lnTo>
                  <a:lnTo>
                    <a:pt x="0" y="6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80" name="Freeform 47"/>
            <p:cNvSpPr>
              <a:spLocks/>
            </p:cNvSpPr>
            <p:nvPr/>
          </p:nvSpPr>
          <p:spPr bwMode="auto">
            <a:xfrm>
              <a:off x="2089" y="2098"/>
              <a:ext cx="374" cy="446"/>
            </a:xfrm>
            <a:custGeom>
              <a:avLst/>
              <a:gdLst>
                <a:gd name="T0" fmla="*/ 15 w 374"/>
                <a:gd name="T1" fmla="*/ 9 h 446"/>
                <a:gd name="T2" fmla="*/ 30 w 374"/>
                <a:gd name="T3" fmla="*/ 30 h 446"/>
                <a:gd name="T4" fmla="*/ 57 w 374"/>
                <a:gd name="T5" fmla="*/ 21 h 446"/>
                <a:gd name="T6" fmla="*/ 90 w 374"/>
                <a:gd name="T7" fmla="*/ 30 h 446"/>
                <a:gd name="T8" fmla="*/ 95 w 374"/>
                <a:gd name="T9" fmla="*/ 57 h 446"/>
                <a:gd name="T10" fmla="*/ 116 w 374"/>
                <a:gd name="T11" fmla="*/ 78 h 446"/>
                <a:gd name="T12" fmla="*/ 131 w 374"/>
                <a:gd name="T13" fmla="*/ 99 h 446"/>
                <a:gd name="T14" fmla="*/ 152 w 374"/>
                <a:gd name="T15" fmla="*/ 117 h 446"/>
                <a:gd name="T16" fmla="*/ 179 w 374"/>
                <a:gd name="T17" fmla="*/ 135 h 446"/>
                <a:gd name="T18" fmla="*/ 206 w 374"/>
                <a:gd name="T19" fmla="*/ 156 h 446"/>
                <a:gd name="T20" fmla="*/ 233 w 374"/>
                <a:gd name="T21" fmla="*/ 171 h 446"/>
                <a:gd name="T22" fmla="*/ 251 w 374"/>
                <a:gd name="T23" fmla="*/ 201 h 446"/>
                <a:gd name="T24" fmla="*/ 272 w 374"/>
                <a:gd name="T25" fmla="*/ 219 h 446"/>
                <a:gd name="T26" fmla="*/ 278 w 374"/>
                <a:gd name="T27" fmla="*/ 250 h 446"/>
                <a:gd name="T28" fmla="*/ 295 w 374"/>
                <a:gd name="T29" fmla="*/ 274 h 446"/>
                <a:gd name="T30" fmla="*/ 319 w 374"/>
                <a:gd name="T31" fmla="*/ 295 h 446"/>
                <a:gd name="T32" fmla="*/ 337 w 374"/>
                <a:gd name="T33" fmla="*/ 268 h 446"/>
                <a:gd name="T34" fmla="*/ 358 w 374"/>
                <a:gd name="T35" fmla="*/ 298 h 446"/>
                <a:gd name="T36" fmla="*/ 373 w 374"/>
                <a:gd name="T37" fmla="*/ 325 h 446"/>
                <a:gd name="T38" fmla="*/ 349 w 374"/>
                <a:gd name="T39" fmla="*/ 313 h 446"/>
                <a:gd name="T40" fmla="*/ 316 w 374"/>
                <a:gd name="T41" fmla="*/ 298 h 446"/>
                <a:gd name="T42" fmla="*/ 328 w 374"/>
                <a:gd name="T43" fmla="*/ 307 h 446"/>
                <a:gd name="T44" fmla="*/ 343 w 374"/>
                <a:gd name="T45" fmla="*/ 334 h 446"/>
                <a:gd name="T46" fmla="*/ 346 w 374"/>
                <a:gd name="T47" fmla="*/ 361 h 446"/>
                <a:gd name="T48" fmla="*/ 346 w 374"/>
                <a:gd name="T49" fmla="*/ 388 h 446"/>
                <a:gd name="T50" fmla="*/ 331 w 374"/>
                <a:gd name="T51" fmla="*/ 415 h 446"/>
                <a:gd name="T52" fmla="*/ 304 w 374"/>
                <a:gd name="T53" fmla="*/ 439 h 446"/>
                <a:gd name="T54" fmla="*/ 278 w 374"/>
                <a:gd name="T55" fmla="*/ 430 h 446"/>
                <a:gd name="T56" fmla="*/ 251 w 374"/>
                <a:gd name="T57" fmla="*/ 406 h 446"/>
                <a:gd name="T58" fmla="*/ 230 w 374"/>
                <a:gd name="T59" fmla="*/ 376 h 446"/>
                <a:gd name="T60" fmla="*/ 215 w 374"/>
                <a:gd name="T61" fmla="*/ 349 h 446"/>
                <a:gd name="T62" fmla="*/ 191 w 374"/>
                <a:gd name="T63" fmla="*/ 325 h 446"/>
                <a:gd name="T64" fmla="*/ 179 w 374"/>
                <a:gd name="T65" fmla="*/ 304 h 446"/>
                <a:gd name="T66" fmla="*/ 170 w 374"/>
                <a:gd name="T67" fmla="*/ 268 h 446"/>
                <a:gd name="T68" fmla="*/ 158 w 374"/>
                <a:gd name="T69" fmla="*/ 241 h 446"/>
                <a:gd name="T70" fmla="*/ 137 w 374"/>
                <a:gd name="T71" fmla="*/ 222 h 446"/>
                <a:gd name="T72" fmla="*/ 122 w 374"/>
                <a:gd name="T73" fmla="*/ 189 h 446"/>
                <a:gd name="T74" fmla="*/ 110 w 374"/>
                <a:gd name="T75" fmla="*/ 159 h 446"/>
                <a:gd name="T76" fmla="*/ 90 w 374"/>
                <a:gd name="T77" fmla="*/ 135 h 446"/>
                <a:gd name="T78" fmla="*/ 72 w 374"/>
                <a:gd name="T79" fmla="*/ 108 h 446"/>
                <a:gd name="T80" fmla="*/ 51 w 374"/>
                <a:gd name="T81" fmla="*/ 84 h 446"/>
                <a:gd name="T82" fmla="*/ 21 w 374"/>
                <a:gd name="T83" fmla="*/ 57 h 446"/>
                <a:gd name="T84" fmla="*/ 0 w 374"/>
                <a:gd name="T85" fmla="*/ 27 h 446"/>
                <a:gd name="T86" fmla="*/ 6 w 374"/>
                <a:gd name="T87" fmla="*/ 0 h 44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74"/>
                <a:gd name="T133" fmla="*/ 0 h 446"/>
                <a:gd name="T134" fmla="*/ 374 w 374"/>
                <a:gd name="T135" fmla="*/ 446 h 44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74" h="446">
                  <a:moveTo>
                    <a:pt x="15" y="12"/>
                  </a:moveTo>
                  <a:lnTo>
                    <a:pt x="6" y="6"/>
                  </a:lnTo>
                  <a:lnTo>
                    <a:pt x="15" y="9"/>
                  </a:lnTo>
                  <a:lnTo>
                    <a:pt x="21" y="21"/>
                  </a:lnTo>
                  <a:lnTo>
                    <a:pt x="21" y="30"/>
                  </a:lnTo>
                  <a:lnTo>
                    <a:pt x="30" y="30"/>
                  </a:lnTo>
                  <a:lnTo>
                    <a:pt x="39" y="30"/>
                  </a:lnTo>
                  <a:lnTo>
                    <a:pt x="48" y="24"/>
                  </a:lnTo>
                  <a:lnTo>
                    <a:pt x="57" y="21"/>
                  </a:lnTo>
                  <a:lnTo>
                    <a:pt x="66" y="21"/>
                  </a:lnTo>
                  <a:lnTo>
                    <a:pt x="78" y="21"/>
                  </a:lnTo>
                  <a:lnTo>
                    <a:pt x="90" y="30"/>
                  </a:lnTo>
                  <a:lnTo>
                    <a:pt x="93" y="39"/>
                  </a:lnTo>
                  <a:lnTo>
                    <a:pt x="93" y="48"/>
                  </a:lnTo>
                  <a:lnTo>
                    <a:pt x="95" y="57"/>
                  </a:lnTo>
                  <a:lnTo>
                    <a:pt x="104" y="63"/>
                  </a:lnTo>
                  <a:lnTo>
                    <a:pt x="107" y="72"/>
                  </a:lnTo>
                  <a:lnTo>
                    <a:pt x="116" y="78"/>
                  </a:lnTo>
                  <a:lnTo>
                    <a:pt x="119" y="87"/>
                  </a:lnTo>
                  <a:lnTo>
                    <a:pt x="128" y="90"/>
                  </a:lnTo>
                  <a:lnTo>
                    <a:pt x="131" y="99"/>
                  </a:lnTo>
                  <a:lnTo>
                    <a:pt x="140" y="102"/>
                  </a:lnTo>
                  <a:lnTo>
                    <a:pt x="143" y="111"/>
                  </a:lnTo>
                  <a:lnTo>
                    <a:pt x="152" y="117"/>
                  </a:lnTo>
                  <a:lnTo>
                    <a:pt x="161" y="123"/>
                  </a:lnTo>
                  <a:lnTo>
                    <a:pt x="170" y="129"/>
                  </a:lnTo>
                  <a:lnTo>
                    <a:pt x="179" y="135"/>
                  </a:lnTo>
                  <a:lnTo>
                    <a:pt x="188" y="147"/>
                  </a:lnTo>
                  <a:lnTo>
                    <a:pt x="197" y="150"/>
                  </a:lnTo>
                  <a:lnTo>
                    <a:pt x="206" y="156"/>
                  </a:lnTo>
                  <a:lnTo>
                    <a:pt x="215" y="162"/>
                  </a:lnTo>
                  <a:lnTo>
                    <a:pt x="224" y="168"/>
                  </a:lnTo>
                  <a:lnTo>
                    <a:pt x="233" y="171"/>
                  </a:lnTo>
                  <a:lnTo>
                    <a:pt x="239" y="183"/>
                  </a:lnTo>
                  <a:lnTo>
                    <a:pt x="245" y="192"/>
                  </a:lnTo>
                  <a:lnTo>
                    <a:pt x="251" y="201"/>
                  </a:lnTo>
                  <a:lnTo>
                    <a:pt x="260" y="204"/>
                  </a:lnTo>
                  <a:lnTo>
                    <a:pt x="269" y="210"/>
                  </a:lnTo>
                  <a:lnTo>
                    <a:pt x="272" y="219"/>
                  </a:lnTo>
                  <a:lnTo>
                    <a:pt x="275" y="229"/>
                  </a:lnTo>
                  <a:lnTo>
                    <a:pt x="278" y="238"/>
                  </a:lnTo>
                  <a:lnTo>
                    <a:pt x="278" y="250"/>
                  </a:lnTo>
                  <a:lnTo>
                    <a:pt x="283" y="259"/>
                  </a:lnTo>
                  <a:lnTo>
                    <a:pt x="286" y="268"/>
                  </a:lnTo>
                  <a:lnTo>
                    <a:pt x="295" y="274"/>
                  </a:lnTo>
                  <a:lnTo>
                    <a:pt x="304" y="283"/>
                  </a:lnTo>
                  <a:lnTo>
                    <a:pt x="310" y="292"/>
                  </a:lnTo>
                  <a:lnTo>
                    <a:pt x="319" y="295"/>
                  </a:lnTo>
                  <a:lnTo>
                    <a:pt x="328" y="286"/>
                  </a:lnTo>
                  <a:lnTo>
                    <a:pt x="331" y="277"/>
                  </a:lnTo>
                  <a:lnTo>
                    <a:pt x="337" y="268"/>
                  </a:lnTo>
                  <a:lnTo>
                    <a:pt x="346" y="280"/>
                  </a:lnTo>
                  <a:lnTo>
                    <a:pt x="352" y="289"/>
                  </a:lnTo>
                  <a:lnTo>
                    <a:pt x="358" y="298"/>
                  </a:lnTo>
                  <a:lnTo>
                    <a:pt x="367" y="307"/>
                  </a:lnTo>
                  <a:lnTo>
                    <a:pt x="370" y="316"/>
                  </a:lnTo>
                  <a:lnTo>
                    <a:pt x="373" y="325"/>
                  </a:lnTo>
                  <a:lnTo>
                    <a:pt x="364" y="325"/>
                  </a:lnTo>
                  <a:lnTo>
                    <a:pt x="352" y="322"/>
                  </a:lnTo>
                  <a:lnTo>
                    <a:pt x="349" y="313"/>
                  </a:lnTo>
                  <a:lnTo>
                    <a:pt x="340" y="307"/>
                  </a:lnTo>
                  <a:lnTo>
                    <a:pt x="328" y="301"/>
                  </a:lnTo>
                  <a:lnTo>
                    <a:pt x="316" y="298"/>
                  </a:lnTo>
                  <a:lnTo>
                    <a:pt x="316" y="289"/>
                  </a:lnTo>
                  <a:lnTo>
                    <a:pt x="319" y="298"/>
                  </a:lnTo>
                  <a:lnTo>
                    <a:pt x="328" y="307"/>
                  </a:lnTo>
                  <a:lnTo>
                    <a:pt x="334" y="316"/>
                  </a:lnTo>
                  <a:lnTo>
                    <a:pt x="340" y="325"/>
                  </a:lnTo>
                  <a:lnTo>
                    <a:pt x="343" y="334"/>
                  </a:lnTo>
                  <a:lnTo>
                    <a:pt x="346" y="343"/>
                  </a:lnTo>
                  <a:lnTo>
                    <a:pt x="346" y="352"/>
                  </a:lnTo>
                  <a:lnTo>
                    <a:pt x="346" y="361"/>
                  </a:lnTo>
                  <a:lnTo>
                    <a:pt x="346" y="370"/>
                  </a:lnTo>
                  <a:lnTo>
                    <a:pt x="346" y="379"/>
                  </a:lnTo>
                  <a:lnTo>
                    <a:pt x="346" y="388"/>
                  </a:lnTo>
                  <a:lnTo>
                    <a:pt x="346" y="397"/>
                  </a:lnTo>
                  <a:lnTo>
                    <a:pt x="337" y="406"/>
                  </a:lnTo>
                  <a:lnTo>
                    <a:pt x="331" y="415"/>
                  </a:lnTo>
                  <a:lnTo>
                    <a:pt x="325" y="424"/>
                  </a:lnTo>
                  <a:lnTo>
                    <a:pt x="316" y="430"/>
                  </a:lnTo>
                  <a:lnTo>
                    <a:pt x="304" y="439"/>
                  </a:lnTo>
                  <a:lnTo>
                    <a:pt x="295" y="445"/>
                  </a:lnTo>
                  <a:lnTo>
                    <a:pt x="286" y="439"/>
                  </a:lnTo>
                  <a:lnTo>
                    <a:pt x="278" y="430"/>
                  </a:lnTo>
                  <a:lnTo>
                    <a:pt x="269" y="421"/>
                  </a:lnTo>
                  <a:lnTo>
                    <a:pt x="257" y="415"/>
                  </a:lnTo>
                  <a:lnTo>
                    <a:pt x="251" y="406"/>
                  </a:lnTo>
                  <a:lnTo>
                    <a:pt x="242" y="397"/>
                  </a:lnTo>
                  <a:lnTo>
                    <a:pt x="236" y="385"/>
                  </a:lnTo>
                  <a:lnTo>
                    <a:pt x="230" y="376"/>
                  </a:lnTo>
                  <a:lnTo>
                    <a:pt x="224" y="367"/>
                  </a:lnTo>
                  <a:lnTo>
                    <a:pt x="218" y="358"/>
                  </a:lnTo>
                  <a:lnTo>
                    <a:pt x="215" y="349"/>
                  </a:lnTo>
                  <a:lnTo>
                    <a:pt x="206" y="343"/>
                  </a:lnTo>
                  <a:lnTo>
                    <a:pt x="197" y="334"/>
                  </a:lnTo>
                  <a:lnTo>
                    <a:pt x="191" y="325"/>
                  </a:lnTo>
                  <a:lnTo>
                    <a:pt x="182" y="322"/>
                  </a:lnTo>
                  <a:lnTo>
                    <a:pt x="182" y="313"/>
                  </a:lnTo>
                  <a:lnTo>
                    <a:pt x="179" y="304"/>
                  </a:lnTo>
                  <a:lnTo>
                    <a:pt x="179" y="292"/>
                  </a:lnTo>
                  <a:lnTo>
                    <a:pt x="173" y="280"/>
                  </a:lnTo>
                  <a:lnTo>
                    <a:pt x="170" y="268"/>
                  </a:lnTo>
                  <a:lnTo>
                    <a:pt x="167" y="259"/>
                  </a:lnTo>
                  <a:lnTo>
                    <a:pt x="161" y="250"/>
                  </a:lnTo>
                  <a:lnTo>
                    <a:pt x="158" y="241"/>
                  </a:lnTo>
                  <a:lnTo>
                    <a:pt x="149" y="238"/>
                  </a:lnTo>
                  <a:lnTo>
                    <a:pt x="146" y="226"/>
                  </a:lnTo>
                  <a:lnTo>
                    <a:pt x="137" y="222"/>
                  </a:lnTo>
                  <a:lnTo>
                    <a:pt x="134" y="213"/>
                  </a:lnTo>
                  <a:lnTo>
                    <a:pt x="125" y="201"/>
                  </a:lnTo>
                  <a:lnTo>
                    <a:pt x="122" y="189"/>
                  </a:lnTo>
                  <a:lnTo>
                    <a:pt x="119" y="180"/>
                  </a:lnTo>
                  <a:lnTo>
                    <a:pt x="116" y="171"/>
                  </a:lnTo>
                  <a:lnTo>
                    <a:pt x="110" y="159"/>
                  </a:lnTo>
                  <a:lnTo>
                    <a:pt x="101" y="153"/>
                  </a:lnTo>
                  <a:lnTo>
                    <a:pt x="98" y="144"/>
                  </a:lnTo>
                  <a:lnTo>
                    <a:pt x="90" y="135"/>
                  </a:lnTo>
                  <a:lnTo>
                    <a:pt x="87" y="126"/>
                  </a:lnTo>
                  <a:lnTo>
                    <a:pt x="78" y="117"/>
                  </a:lnTo>
                  <a:lnTo>
                    <a:pt x="72" y="108"/>
                  </a:lnTo>
                  <a:lnTo>
                    <a:pt x="63" y="99"/>
                  </a:lnTo>
                  <a:lnTo>
                    <a:pt x="54" y="93"/>
                  </a:lnTo>
                  <a:lnTo>
                    <a:pt x="51" y="84"/>
                  </a:lnTo>
                  <a:lnTo>
                    <a:pt x="42" y="75"/>
                  </a:lnTo>
                  <a:lnTo>
                    <a:pt x="30" y="66"/>
                  </a:lnTo>
                  <a:lnTo>
                    <a:pt x="21" y="57"/>
                  </a:lnTo>
                  <a:lnTo>
                    <a:pt x="15" y="45"/>
                  </a:lnTo>
                  <a:lnTo>
                    <a:pt x="6" y="36"/>
                  </a:lnTo>
                  <a:lnTo>
                    <a:pt x="0" y="27"/>
                  </a:lnTo>
                  <a:lnTo>
                    <a:pt x="0" y="18"/>
                  </a:lnTo>
                  <a:lnTo>
                    <a:pt x="0" y="9"/>
                  </a:lnTo>
                  <a:lnTo>
                    <a:pt x="6" y="0"/>
                  </a:lnTo>
                  <a:lnTo>
                    <a:pt x="15" y="12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81" name="Freeform 48"/>
            <p:cNvSpPr>
              <a:spLocks/>
            </p:cNvSpPr>
            <p:nvPr/>
          </p:nvSpPr>
          <p:spPr bwMode="auto">
            <a:xfrm>
              <a:off x="2098" y="2201"/>
              <a:ext cx="22" cy="28"/>
            </a:xfrm>
            <a:custGeom>
              <a:avLst/>
              <a:gdLst>
                <a:gd name="T0" fmla="*/ 6 w 22"/>
                <a:gd name="T1" fmla="*/ 6 h 28"/>
                <a:gd name="T2" fmla="*/ 15 w 22"/>
                <a:gd name="T3" fmla="*/ 12 h 28"/>
                <a:gd name="T4" fmla="*/ 21 w 22"/>
                <a:gd name="T5" fmla="*/ 21 h 28"/>
                <a:gd name="T6" fmla="*/ 12 w 22"/>
                <a:gd name="T7" fmla="*/ 27 h 28"/>
                <a:gd name="T8" fmla="*/ 6 w 22"/>
                <a:gd name="T9" fmla="*/ 18 h 28"/>
                <a:gd name="T10" fmla="*/ 3 w 22"/>
                <a:gd name="T11" fmla="*/ 9 h 28"/>
                <a:gd name="T12" fmla="*/ 0 w 22"/>
                <a:gd name="T13" fmla="*/ 0 h 28"/>
                <a:gd name="T14" fmla="*/ 6 w 22"/>
                <a:gd name="T15" fmla="*/ 6 h 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28"/>
                <a:gd name="T26" fmla="*/ 22 w 22"/>
                <a:gd name="T27" fmla="*/ 28 h 2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28">
                  <a:moveTo>
                    <a:pt x="6" y="6"/>
                  </a:moveTo>
                  <a:lnTo>
                    <a:pt x="15" y="12"/>
                  </a:lnTo>
                  <a:lnTo>
                    <a:pt x="21" y="21"/>
                  </a:lnTo>
                  <a:lnTo>
                    <a:pt x="12" y="27"/>
                  </a:lnTo>
                  <a:lnTo>
                    <a:pt x="6" y="18"/>
                  </a:lnTo>
                  <a:lnTo>
                    <a:pt x="3" y="9"/>
                  </a:lnTo>
                  <a:lnTo>
                    <a:pt x="0" y="0"/>
                  </a:lnTo>
                  <a:lnTo>
                    <a:pt x="6" y="6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82" name="Freeform 49"/>
            <p:cNvSpPr>
              <a:spLocks/>
            </p:cNvSpPr>
            <p:nvPr/>
          </p:nvSpPr>
          <p:spPr bwMode="auto">
            <a:xfrm>
              <a:off x="2128" y="2207"/>
              <a:ext cx="25" cy="25"/>
            </a:xfrm>
            <a:custGeom>
              <a:avLst/>
              <a:gdLst>
                <a:gd name="T0" fmla="*/ 24 w 25"/>
                <a:gd name="T1" fmla="*/ 0 h 25"/>
                <a:gd name="T2" fmla="*/ 9 w 25"/>
                <a:gd name="T3" fmla="*/ 18 h 25"/>
                <a:gd name="T4" fmla="*/ 0 w 25"/>
                <a:gd name="T5" fmla="*/ 24 h 25"/>
                <a:gd name="T6" fmla="*/ 0 60000 65536"/>
                <a:gd name="T7" fmla="*/ 0 60000 65536"/>
                <a:gd name="T8" fmla="*/ 0 60000 65536"/>
                <a:gd name="T9" fmla="*/ 0 w 25"/>
                <a:gd name="T10" fmla="*/ 0 h 25"/>
                <a:gd name="T11" fmla="*/ 25 w 25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25">
                  <a:moveTo>
                    <a:pt x="24" y="0"/>
                  </a:moveTo>
                  <a:lnTo>
                    <a:pt x="9" y="18"/>
                  </a:lnTo>
                  <a:lnTo>
                    <a:pt x="0" y="2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83" name="Freeform 50"/>
            <p:cNvSpPr>
              <a:spLocks/>
            </p:cNvSpPr>
            <p:nvPr/>
          </p:nvSpPr>
          <p:spPr bwMode="auto">
            <a:xfrm>
              <a:off x="2143" y="2237"/>
              <a:ext cx="28" cy="61"/>
            </a:xfrm>
            <a:custGeom>
              <a:avLst/>
              <a:gdLst>
                <a:gd name="T0" fmla="*/ 9 w 28"/>
                <a:gd name="T1" fmla="*/ 18 h 61"/>
                <a:gd name="T2" fmla="*/ 6 w 28"/>
                <a:gd name="T3" fmla="*/ 0 h 61"/>
                <a:gd name="T4" fmla="*/ 0 w 28"/>
                <a:gd name="T5" fmla="*/ 9 h 61"/>
                <a:gd name="T6" fmla="*/ 3 w 28"/>
                <a:gd name="T7" fmla="*/ 18 h 61"/>
                <a:gd name="T8" fmla="*/ 12 w 28"/>
                <a:gd name="T9" fmla="*/ 24 h 61"/>
                <a:gd name="T10" fmla="*/ 21 w 28"/>
                <a:gd name="T11" fmla="*/ 24 h 61"/>
                <a:gd name="T12" fmla="*/ 27 w 28"/>
                <a:gd name="T13" fmla="*/ 33 h 61"/>
                <a:gd name="T14" fmla="*/ 27 w 28"/>
                <a:gd name="T15" fmla="*/ 42 h 61"/>
                <a:gd name="T16" fmla="*/ 27 w 28"/>
                <a:gd name="T17" fmla="*/ 51 h 61"/>
                <a:gd name="T18" fmla="*/ 21 w 28"/>
                <a:gd name="T19" fmla="*/ 60 h 61"/>
                <a:gd name="T20" fmla="*/ 12 w 28"/>
                <a:gd name="T21" fmla="*/ 60 h 61"/>
                <a:gd name="T22" fmla="*/ 12 w 28"/>
                <a:gd name="T23" fmla="*/ 48 h 61"/>
                <a:gd name="T24" fmla="*/ 12 w 28"/>
                <a:gd name="T25" fmla="*/ 39 h 61"/>
                <a:gd name="T26" fmla="*/ 12 w 28"/>
                <a:gd name="T27" fmla="*/ 30 h 61"/>
                <a:gd name="T28" fmla="*/ 6 w 28"/>
                <a:gd name="T29" fmla="*/ 21 h 61"/>
                <a:gd name="T30" fmla="*/ 0 w 28"/>
                <a:gd name="T31" fmla="*/ 12 h 61"/>
                <a:gd name="T32" fmla="*/ 9 w 28"/>
                <a:gd name="T33" fmla="*/ 18 h 6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8"/>
                <a:gd name="T52" fmla="*/ 0 h 61"/>
                <a:gd name="T53" fmla="*/ 28 w 28"/>
                <a:gd name="T54" fmla="*/ 61 h 6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8" h="61">
                  <a:moveTo>
                    <a:pt x="9" y="18"/>
                  </a:moveTo>
                  <a:lnTo>
                    <a:pt x="6" y="0"/>
                  </a:lnTo>
                  <a:lnTo>
                    <a:pt x="0" y="9"/>
                  </a:lnTo>
                  <a:lnTo>
                    <a:pt x="3" y="18"/>
                  </a:lnTo>
                  <a:lnTo>
                    <a:pt x="12" y="24"/>
                  </a:lnTo>
                  <a:lnTo>
                    <a:pt x="21" y="24"/>
                  </a:lnTo>
                  <a:lnTo>
                    <a:pt x="27" y="33"/>
                  </a:lnTo>
                  <a:lnTo>
                    <a:pt x="27" y="42"/>
                  </a:lnTo>
                  <a:lnTo>
                    <a:pt x="27" y="51"/>
                  </a:lnTo>
                  <a:lnTo>
                    <a:pt x="21" y="60"/>
                  </a:lnTo>
                  <a:lnTo>
                    <a:pt x="12" y="60"/>
                  </a:lnTo>
                  <a:lnTo>
                    <a:pt x="12" y="48"/>
                  </a:lnTo>
                  <a:lnTo>
                    <a:pt x="12" y="39"/>
                  </a:lnTo>
                  <a:lnTo>
                    <a:pt x="12" y="30"/>
                  </a:lnTo>
                  <a:lnTo>
                    <a:pt x="6" y="21"/>
                  </a:lnTo>
                  <a:lnTo>
                    <a:pt x="0" y="12"/>
                  </a:lnTo>
                  <a:lnTo>
                    <a:pt x="9" y="18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84" name="Freeform 51"/>
            <p:cNvSpPr>
              <a:spLocks/>
            </p:cNvSpPr>
            <p:nvPr/>
          </p:nvSpPr>
          <p:spPr bwMode="auto">
            <a:xfrm>
              <a:off x="2185" y="2303"/>
              <a:ext cx="28" cy="82"/>
            </a:xfrm>
            <a:custGeom>
              <a:avLst/>
              <a:gdLst>
                <a:gd name="T0" fmla="*/ 15 w 28"/>
                <a:gd name="T1" fmla="*/ 0 h 82"/>
                <a:gd name="T2" fmla="*/ 12 w 28"/>
                <a:gd name="T3" fmla="*/ 9 h 82"/>
                <a:gd name="T4" fmla="*/ 3 w 28"/>
                <a:gd name="T5" fmla="*/ 15 h 82"/>
                <a:gd name="T6" fmla="*/ 0 w 28"/>
                <a:gd name="T7" fmla="*/ 24 h 82"/>
                <a:gd name="T8" fmla="*/ 9 w 28"/>
                <a:gd name="T9" fmla="*/ 27 h 82"/>
                <a:gd name="T10" fmla="*/ 18 w 28"/>
                <a:gd name="T11" fmla="*/ 30 h 82"/>
                <a:gd name="T12" fmla="*/ 27 w 28"/>
                <a:gd name="T13" fmla="*/ 30 h 82"/>
                <a:gd name="T14" fmla="*/ 27 w 28"/>
                <a:gd name="T15" fmla="*/ 39 h 82"/>
                <a:gd name="T16" fmla="*/ 24 w 28"/>
                <a:gd name="T17" fmla="*/ 48 h 82"/>
                <a:gd name="T18" fmla="*/ 24 w 28"/>
                <a:gd name="T19" fmla="*/ 57 h 82"/>
                <a:gd name="T20" fmla="*/ 18 w 28"/>
                <a:gd name="T21" fmla="*/ 66 h 82"/>
                <a:gd name="T22" fmla="*/ 18 w 28"/>
                <a:gd name="T23" fmla="*/ 75 h 82"/>
                <a:gd name="T24" fmla="*/ 9 w 28"/>
                <a:gd name="T25" fmla="*/ 81 h 82"/>
                <a:gd name="T26" fmla="*/ 9 w 28"/>
                <a:gd name="T27" fmla="*/ 72 h 82"/>
                <a:gd name="T28" fmla="*/ 9 w 28"/>
                <a:gd name="T29" fmla="*/ 63 h 82"/>
                <a:gd name="T30" fmla="*/ 9 w 28"/>
                <a:gd name="T31" fmla="*/ 54 h 82"/>
                <a:gd name="T32" fmla="*/ 9 w 28"/>
                <a:gd name="T33" fmla="*/ 45 h 82"/>
                <a:gd name="T34" fmla="*/ 9 w 28"/>
                <a:gd name="T35" fmla="*/ 36 h 82"/>
                <a:gd name="T36" fmla="*/ 6 w 28"/>
                <a:gd name="T37" fmla="*/ 27 h 82"/>
                <a:gd name="T38" fmla="*/ 0 w 28"/>
                <a:gd name="T39" fmla="*/ 18 h 82"/>
                <a:gd name="T40" fmla="*/ 0 w 28"/>
                <a:gd name="T41" fmla="*/ 9 h 82"/>
                <a:gd name="T42" fmla="*/ 6 w 28"/>
                <a:gd name="T43" fmla="*/ 0 h 82"/>
                <a:gd name="T44" fmla="*/ 15 w 28"/>
                <a:gd name="T45" fmla="*/ 0 h 8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8"/>
                <a:gd name="T70" fmla="*/ 0 h 82"/>
                <a:gd name="T71" fmla="*/ 28 w 28"/>
                <a:gd name="T72" fmla="*/ 82 h 8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8" h="82">
                  <a:moveTo>
                    <a:pt x="15" y="0"/>
                  </a:moveTo>
                  <a:lnTo>
                    <a:pt x="12" y="9"/>
                  </a:lnTo>
                  <a:lnTo>
                    <a:pt x="3" y="15"/>
                  </a:lnTo>
                  <a:lnTo>
                    <a:pt x="0" y="24"/>
                  </a:lnTo>
                  <a:lnTo>
                    <a:pt x="9" y="27"/>
                  </a:lnTo>
                  <a:lnTo>
                    <a:pt x="18" y="30"/>
                  </a:lnTo>
                  <a:lnTo>
                    <a:pt x="27" y="30"/>
                  </a:lnTo>
                  <a:lnTo>
                    <a:pt x="27" y="39"/>
                  </a:lnTo>
                  <a:lnTo>
                    <a:pt x="24" y="48"/>
                  </a:lnTo>
                  <a:lnTo>
                    <a:pt x="24" y="57"/>
                  </a:lnTo>
                  <a:lnTo>
                    <a:pt x="18" y="66"/>
                  </a:lnTo>
                  <a:lnTo>
                    <a:pt x="18" y="75"/>
                  </a:lnTo>
                  <a:lnTo>
                    <a:pt x="9" y="81"/>
                  </a:lnTo>
                  <a:lnTo>
                    <a:pt x="9" y="72"/>
                  </a:lnTo>
                  <a:lnTo>
                    <a:pt x="9" y="63"/>
                  </a:lnTo>
                  <a:lnTo>
                    <a:pt x="9" y="54"/>
                  </a:lnTo>
                  <a:lnTo>
                    <a:pt x="9" y="45"/>
                  </a:lnTo>
                  <a:lnTo>
                    <a:pt x="9" y="36"/>
                  </a:lnTo>
                  <a:lnTo>
                    <a:pt x="6" y="27"/>
                  </a:lnTo>
                  <a:lnTo>
                    <a:pt x="0" y="18"/>
                  </a:lnTo>
                  <a:lnTo>
                    <a:pt x="0" y="9"/>
                  </a:lnTo>
                  <a:lnTo>
                    <a:pt x="6" y="0"/>
                  </a:lnTo>
                  <a:lnTo>
                    <a:pt x="15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85" name="Freeform 52"/>
            <p:cNvSpPr>
              <a:spLocks/>
            </p:cNvSpPr>
            <p:nvPr/>
          </p:nvSpPr>
          <p:spPr bwMode="auto">
            <a:xfrm>
              <a:off x="2230" y="2396"/>
              <a:ext cx="30" cy="58"/>
            </a:xfrm>
            <a:custGeom>
              <a:avLst/>
              <a:gdLst>
                <a:gd name="T0" fmla="*/ 17 w 30"/>
                <a:gd name="T1" fmla="*/ 3 h 58"/>
                <a:gd name="T2" fmla="*/ 0 w 30"/>
                <a:gd name="T3" fmla="*/ 0 h 58"/>
                <a:gd name="T4" fmla="*/ 9 w 30"/>
                <a:gd name="T5" fmla="*/ 3 h 58"/>
                <a:gd name="T6" fmla="*/ 9 w 30"/>
                <a:gd name="T7" fmla="*/ 12 h 58"/>
                <a:gd name="T8" fmla="*/ 12 w 30"/>
                <a:gd name="T9" fmla="*/ 21 h 58"/>
                <a:gd name="T10" fmla="*/ 15 w 30"/>
                <a:gd name="T11" fmla="*/ 30 h 58"/>
                <a:gd name="T12" fmla="*/ 17 w 30"/>
                <a:gd name="T13" fmla="*/ 39 h 58"/>
                <a:gd name="T14" fmla="*/ 17 w 30"/>
                <a:gd name="T15" fmla="*/ 48 h 58"/>
                <a:gd name="T16" fmla="*/ 17 w 30"/>
                <a:gd name="T17" fmla="*/ 57 h 58"/>
                <a:gd name="T18" fmla="*/ 26 w 30"/>
                <a:gd name="T19" fmla="*/ 57 h 58"/>
                <a:gd name="T20" fmla="*/ 26 w 30"/>
                <a:gd name="T21" fmla="*/ 48 h 58"/>
                <a:gd name="T22" fmla="*/ 26 w 30"/>
                <a:gd name="T23" fmla="*/ 39 h 58"/>
                <a:gd name="T24" fmla="*/ 29 w 30"/>
                <a:gd name="T25" fmla="*/ 30 h 58"/>
                <a:gd name="T26" fmla="*/ 29 w 30"/>
                <a:gd name="T27" fmla="*/ 21 h 58"/>
                <a:gd name="T28" fmla="*/ 29 w 30"/>
                <a:gd name="T29" fmla="*/ 12 h 58"/>
                <a:gd name="T30" fmla="*/ 23 w 30"/>
                <a:gd name="T31" fmla="*/ 3 h 58"/>
                <a:gd name="T32" fmla="*/ 17 w 30"/>
                <a:gd name="T33" fmla="*/ 3 h 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0"/>
                <a:gd name="T52" fmla="*/ 0 h 58"/>
                <a:gd name="T53" fmla="*/ 30 w 30"/>
                <a:gd name="T54" fmla="*/ 58 h 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0" h="58">
                  <a:moveTo>
                    <a:pt x="17" y="3"/>
                  </a:moveTo>
                  <a:lnTo>
                    <a:pt x="0" y="0"/>
                  </a:lnTo>
                  <a:lnTo>
                    <a:pt x="9" y="3"/>
                  </a:lnTo>
                  <a:lnTo>
                    <a:pt x="9" y="12"/>
                  </a:lnTo>
                  <a:lnTo>
                    <a:pt x="12" y="21"/>
                  </a:lnTo>
                  <a:lnTo>
                    <a:pt x="15" y="30"/>
                  </a:lnTo>
                  <a:lnTo>
                    <a:pt x="17" y="39"/>
                  </a:lnTo>
                  <a:lnTo>
                    <a:pt x="17" y="48"/>
                  </a:lnTo>
                  <a:lnTo>
                    <a:pt x="17" y="57"/>
                  </a:lnTo>
                  <a:lnTo>
                    <a:pt x="26" y="57"/>
                  </a:lnTo>
                  <a:lnTo>
                    <a:pt x="26" y="48"/>
                  </a:lnTo>
                  <a:lnTo>
                    <a:pt x="26" y="39"/>
                  </a:lnTo>
                  <a:lnTo>
                    <a:pt x="29" y="30"/>
                  </a:lnTo>
                  <a:lnTo>
                    <a:pt x="29" y="21"/>
                  </a:lnTo>
                  <a:lnTo>
                    <a:pt x="29" y="12"/>
                  </a:lnTo>
                  <a:lnTo>
                    <a:pt x="23" y="3"/>
                  </a:lnTo>
                  <a:lnTo>
                    <a:pt x="17" y="3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86" name="Freeform 53"/>
            <p:cNvSpPr>
              <a:spLocks/>
            </p:cNvSpPr>
            <p:nvPr/>
          </p:nvSpPr>
          <p:spPr bwMode="auto">
            <a:xfrm>
              <a:off x="2388" y="2176"/>
              <a:ext cx="42" cy="44"/>
            </a:xfrm>
            <a:custGeom>
              <a:avLst/>
              <a:gdLst>
                <a:gd name="T0" fmla="*/ 3 w 42"/>
                <a:gd name="T1" fmla="*/ 31 h 44"/>
                <a:gd name="T2" fmla="*/ 12 w 42"/>
                <a:gd name="T3" fmla="*/ 31 h 44"/>
                <a:gd name="T4" fmla="*/ 18 w 42"/>
                <a:gd name="T5" fmla="*/ 21 h 44"/>
                <a:gd name="T6" fmla="*/ 21 w 42"/>
                <a:gd name="T7" fmla="*/ 9 h 44"/>
                <a:gd name="T8" fmla="*/ 29 w 42"/>
                <a:gd name="T9" fmla="*/ 6 h 44"/>
                <a:gd name="T10" fmla="*/ 38 w 42"/>
                <a:gd name="T11" fmla="*/ 0 h 44"/>
                <a:gd name="T12" fmla="*/ 41 w 42"/>
                <a:gd name="T13" fmla="*/ 9 h 44"/>
                <a:gd name="T14" fmla="*/ 35 w 42"/>
                <a:gd name="T15" fmla="*/ 21 h 44"/>
                <a:gd name="T16" fmla="*/ 29 w 42"/>
                <a:gd name="T17" fmla="*/ 31 h 44"/>
                <a:gd name="T18" fmla="*/ 26 w 42"/>
                <a:gd name="T19" fmla="*/ 40 h 44"/>
                <a:gd name="T20" fmla="*/ 18 w 42"/>
                <a:gd name="T21" fmla="*/ 40 h 44"/>
                <a:gd name="T22" fmla="*/ 9 w 42"/>
                <a:gd name="T23" fmla="*/ 40 h 44"/>
                <a:gd name="T24" fmla="*/ 0 w 42"/>
                <a:gd name="T25" fmla="*/ 43 h 44"/>
                <a:gd name="T26" fmla="*/ 3 w 42"/>
                <a:gd name="T27" fmla="*/ 31 h 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2"/>
                <a:gd name="T43" fmla="*/ 0 h 44"/>
                <a:gd name="T44" fmla="*/ 42 w 42"/>
                <a:gd name="T45" fmla="*/ 44 h 4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2" h="44">
                  <a:moveTo>
                    <a:pt x="3" y="31"/>
                  </a:moveTo>
                  <a:lnTo>
                    <a:pt x="12" y="31"/>
                  </a:lnTo>
                  <a:lnTo>
                    <a:pt x="18" y="21"/>
                  </a:lnTo>
                  <a:lnTo>
                    <a:pt x="21" y="9"/>
                  </a:lnTo>
                  <a:lnTo>
                    <a:pt x="29" y="6"/>
                  </a:lnTo>
                  <a:lnTo>
                    <a:pt x="38" y="0"/>
                  </a:lnTo>
                  <a:lnTo>
                    <a:pt x="41" y="9"/>
                  </a:lnTo>
                  <a:lnTo>
                    <a:pt x="35" y="21"/>
                  </a:lnTo>
                  <a:lnTo>
                    <a:pt x="29" y="31"/>
                  </a:lnTo>
                  <a:lnTo>
                    <a:pt x="26" y="40"/>
                  </a:lnTo>
                  <a:lnTo>
                    <a:pt x="18" y="40"/>
                  </a:lnTo>
                  <a:lnTo>
                    <a:pt x="9" y="40"/>
                  </a:lnTo>
                  <a:lnTo>
                    <a:pt x="0" y="43"/>
                  </a:lnTo>
                  <a:lnTo>
                    <a:pt x="3" y="31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87" name="Freeform 54"/>
            <p:cNvSpPr>
              <a:spLocks/>
            </p:cNvSpPr>
            <p:nvPr/>
          </p:nvSpPr>
          <p:spPr bwMode="auto">
            <a:xfrm>
              <a:off x="2391" y="2303"/>
              <a:ext cx="17" cy="17"/>
            </a:xfrm>
            <a:custGeom>
              <a:avLst/>
              <a:gdLst>
                <a:gd name="T0" fmla="*/ 0 w 17"/>
                <a:gd name="T1" fmla="*/ 0 h 17"/>
                <a:gd name="T2" fmla="*/ 16 w 17"/>
                <a:gd name="T3" fmla="*/ 8 h 17"/>
                <a:gd name="T4" fmla="*/ 0 w 17"/>
                <a:gd name="T5" fmla="*/ 16 h 17"/>
                <a:gd name="T6" fmla="*/ 0 w 17"/>
                <a:gd name="T7" fmla="*/ 0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17"/>
                <a:gd name="T14" fmla="*/ 17 w 17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17">
                  <a:moveTo>
                    <a:pt x="0" y="0"/>
                  </a:moveTo>
                  <a:lnTo>
                    <a:pt x="16" y="8"/>
                  </a:lnTo>
                  <a:lnTo>
                    <a:pt x="0" y="16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88" name="Freeform 55"/>
            <p:cNvSpPr>
              <a:spLocks/>
            </p:cNvSpPr>
            <p:nvPr/>
          </p:nvSpPr>
          <p:spPr bwMode="auto">
            <a:xfrm>
              <a:off x="2391" y="2327"/>
              <a:ext cx="17" cy="25"/>
            </a:xfrm>
            <a:custGeom>
              <a:avLst/>
              <a:gdLst>
                <a:gd name="T0" fmla="*/ 0 w 17"/>
                <a:gd name="T1" fmla="*/ 24 h 25"/>
                <a:gd name="T2" fmla="*/ 0 w 17"/>
                <a:gd name="T3" fmla="*/ 0 h 25"/>
                <a:gd name="T4" fmla="*/ 16 w 17"/>
                <a:gd name="T5" fmla="*/ 9 h 25"/>
                <a:gd name="T6" fmla="*/ 0 w 17"/>
                <a:gd name="T7" fmla="*/ 24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25"/>
                <a:gd name="T14" fmla="*/ 17 w 17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25">
                  <a:moveTo>
                    <a:pt x="0" y="24"/>
                  </a:moveTo>
                  <a:lnTo>
                    <a:pt x="0" y="0"/>
                  </a:lnTo>
                  <a:lnTo>
                    <a:pt x="16" y="9"/>
                  </a:lnTo>
                  <a:lnTo>
                    <a:pt x="0" y="2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89" name="Freeform 56"/>
            <p:cNvSpPr>
              <a:spLocks/>
            </p:cNvSpPr>
            <p:nvPr/>
          </p:nvSpPr>
          <p:spPr bwMode="auto">
            <a:xfrm>
              <a:off x="2486" y="2155"/>
              <a:ext cx="43" cy="22"/>
            </a:xfrm>
            <a:custGeom>
              <a:avLst/>
              <a:gdLst>
                <a:gd name="T0" fmla="*/ 0 w 43"/>
                <a:gd name="T1" fmla="*/ 3 h 22"/>
                <a:gd name="T2" fmla="*/ 24 w 43"/>
                <a:gd name="T3" fmla="*/ 0 h 22"/>
                <a:gd name="T4" fmla="*/ 33 w 43"/>
                <a:gd name="T5" fmla="*/ 3 h 22"/>
                <a:gd name="T6" fmla="*/ 42 w 43"/>
                <a:gd name="T7" fmla="*/ 3 h 22"/>
                <a:gd name="T8" fmla="*/ 39 w 43"/>
                <a:gd name="T9" fmla="*/ 15 h 22"/>
                <a:gd name="T10" fmla="*/ 30 w 43"/>
                <a:gd name="T11" fmla="*/ 21 h 22"/>
                <a:gd name="T12" fmla="*/ 21 w 43"/>
                <a:gd name="T13" fmla="*/ 21 h 22"/>
                <a:gd name="T14" fmla="*/ 15 w 43"/>
                <a:gd name="T15" fmla="*/ 12 h 22"/>
                <a:gd name="T16" fmla="*/ 15 w 43"/>
                <a:gd name="T17" fmla="*/ 3 h 22"/>
                <a:gd name="T18" fmla="*/ 0 w 43"/>
                <a:gd name="T19" fmla="*/ 3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"/>
                <a:gd name="T31" fmla="*/ 0 h 22"/>
                <a:gd name="T32" fmla="*/ 43 w 43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" h="22">
                  <a:moveTo>
                    <a:pt x="0" y="3"/>
                  </a:moveTo>
                  <a:lnTo>
                    <a:pt x="24" y="0"/>
                  </a:lnTo>
                  <a:lnTo>
                    <a:pt x="33" y="3"/>
                  </a:lnTo>
                  <a:lnTo>
                    <a:pt x="42" y="3"/>
                  </a:lnTo>
                  <a:lnTo>
                    <a:pt x="39" y="15"/>
                  </a:lnTo>
                  <a:lnTo>
                    <a:pt x="30" y="21"/>
                  </a:lnTo>
                  <a:lnTo>
                    <a:pt x="21" y="21"/>
                  </a:lnTo>
                  <a:lnTo>
                    <a:pt x="15" y="12"/>
                  </a:lnTo>
                  <a:lnTo>
                    <a:pt x="15" y="3"/>
                  </a:lnTo>
                  <a:lnTo>
                    <a:pt x="0" y="3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90" name="Freeform 57"/>
            <p:cNvSpPr>
              <a:spLocks/>
            </p:cNvSpPr>
            <p:nvPr/>
          </p:nvSpPr>
          <p:spPr bwMode="auto">
            <a:xfrm>
              <a:off x="2534" y="2195"/>
              <a:ext cx="17" cy="17"/>
            </a:xfrm>
            <a:custGeom>
              <a:avLst/>
              <a:gdLst>
                <a:gd name="T0" fmla="*/ 0 w 17"/>
                <a:gd name="T1" fmla="*/ 16 h 17"/>
                <a:gd name="T2" fmla="*/ 8 w 17"/>
                <a:gd name="T3" fmla="*/ 0 h 17"/>
                <a:gd name="T4" fmla="*/ 16 w 17"/>
                <a:gd name="T5" fmla="*/ 16 h 17"/>
                <a:gd name="T6" fmla="*/ 4 w 17"/>
                <a:gd name="T7" fmla="*/ 8 h 17"/>
                <a:gd name="T8" fmla="*/ 0 w 17"/>
                <a:gd name="T9" fmla="*/ 16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7"/>
                <a:gd name="T17" fmla="*/ 17 w 17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7">
                  <a:moveTo>
                    <a:pt x="0" y="16"/>
                  </a:moveTo>
                  <a:lnTo>
                    <a:pt x="8" y="0"/>
                  </a:lnTo>
                  <a:lnTo>
                    <a:pt x="16" y="16"/>
                  </a:lnTo>
                  <a:lnTo>
                    <a:pt x="4" y="8"/>
                  </a:lnTo>
                  <a:lnTo>
                    <a:pt x="0" y="16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91" name="Freeform 58"/>
            <p:cNvSpPr>
              <a:spLocks/>
            </p:cNvSpPr>
            <p:nvPr/>
          </p:nvSpPr>
          <p:spPr bwMode="auto">
            <a:xfrm>
              <a:off x="2438" y="2189"/>
              <a:ext cx="19" cy="19"/>
            </a:xfrm>
            <a:custGeom>
              <a:avLst/>
              <a:gdLst>
                <a:gd name="T0" fmla="*/ 0 w 19"/>
                <a:gd name="T1" fmla="*/ 18 h 19"/>
                <a:gd name="T2" fmla="*/ 18 w 19"/>
                <a:gd name="T3" fmla="*/ 0 h 19"/>
                <a:gd name="T4" fmla="*/ 12 w 19"/>
                <a:gd name="T5" fmla="*/ 9 h 19"/>
                <a:gd name="T6" fmla="*/ 9 w 19"/>
                <a:gd name="T7" fmla="*/ 18 h 19"/>
                <a:gd name="T8" fmla="*/ 0 w 19"/>
                <a:gd name="T9" fmla="*/ 18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19"/>
                <a:gd name="T17" fmla="*/ 19 w 19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19">
                  <a:moveTo>
                    <a:pt x="0" y="18"/>
                  </a:moveTo>
                  <a:lnTo>
                    <a:pt x="18" y="0"/>
                  </a:lnTo>
                  <a:lnTo>
                    <a:pt x="12" y="9"/>
                  </a:lnTo>
                  <a:lnTo>
                    <a:pt x="9" y="18"/>
                  </a:lnTo>
                  <a:lnTo>
                    <a:pt x="0" y="18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92" name="Freeform 59"/>
            <p:cNvSpPr>
              <a:spLocks/>
            </p:cNvSpPr>
            <p:nvPr/>
          </p:nvSpPr>
          <p:spPr bwMode="auto">
            <a:xfrm>
              <a:off x="2391" y="2179"/>
              <a:ext cx="39" cy="47"/>
            </a:xfrm>
            <a:custGeom>
              <a:avLst/>
              <a:gdLst>
                <a:gd name="T0" fmla="*/ 0 w 39"/>
                <a:gd name="T1" fmla="*/ 28 h 47"/>
                <a:gd name="T2" fmla="*/ 9 w 39"/>
                <a:gd name="T3" fmla="*/ 31 h 47"/>
                <a:gd name="T4" fmla="*/ 15 w 39"/>
                <a:gd name="T5" fmla="*/ 21 h 47"/>
                <a:gd name="T6" fmla="*/ 18 w 39"/>
                <a:gd name="T7" fmla="*/ 12 h 47"/>
                <a:gd name="T8" fmla="*/ 20 w 39"/>
                <a:gd name="T9" fmla="*/ 3 h 47"/>
                <a:gd name="T10" fmla="*/ 29 w 39"/>
                <a:gd name="T11" fmla="*/ 0 h 47"/>
                <a:gd name="T12" fmla="*/ 38 w 39"/>
                <a:gd name="T13" fmla="*/ 0 h 47"/>
                <a:gd name="T14" fmla="*/ 38 w 39"/>
                <a:gd name="T15" fmla="*/ 9 h 47"/>
                <a:gd name="T16" fmla="*/ 35 w 39"/>
                <a:gd name="T17" fmla="*/ 18 h 47"/>
                <a:gd name="T18" fmla="*/ 35 w 39"/>
                <a:gd name="T19" fmla="*/ 28 h 47"/>
                <a:gd name="T20" fmla="*/ 26 w 39"/>
                <a:gd name="T21" fmla="*/ 28 h 47"/>
                <a:gd name="T22" fmla="*/ 23 w 39"/>
                <a:gd name="T23" fmla="*/ 37 h 47"/>
                <a:gd name="T24" fmla="*/ 15 w 39"/>
                <a:gd name="T25" fmla="*/ 40 h 47"/>
                <a:gd name="T26" fmla="*/ 6 w 39"/>
                <a:gd name="T27" fmla="*/ 46 h 47"/>
                <a:gd name="T28" fmla="*/ 3 w 39"/>
                <a:gd name="T29" fmla="*/ 37 h 47"/>
                <a:gd name="T30" fmla="*/ 0 w 39"/>
                <a:gd name="T31" fmla="*/ 28 h 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9"/>
                <a:gd name="T49" fmla="*/ 0 h 47"/>
                <a:gd name="T50" fmla="*/ 39 w 39"/>
                <a:gd name="T51" fmla="*/ 47 h 4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9" h="47">
                  <a:moveTo>
                    <a:pt x="0" y="28"/>
                  </a:moveTo>
                  <a:lnTo>
                    <a:pt x="9" y="31"/>
                  </a:lnTo>
                  <a:lnTo>
                    <a:pt x="15" y="21"/>
                  </a:lnTo>
                  <a:lnTo>
                    <a:pt x="18" y="12"/>
                  </a:lnTo>
                  <a:lnTo>
                    <a:pt x="20" y="3"/>
                  </a:lnTo>
                  <a:lnTo>
                    <a:pt x="29" y="0"/>
                  </a:lnTo>
                  <a:lnTo>
                    <a:pt x="38" y="0"/>
                  </a:lnTo>
                  <a:lnTo>
                    <a:pt x="38" y="9"/>
                  </a:lnTo>
                  <a:lnTo>
                    <a:pt x="35" y="18"/>
                  </a:lnTo>
                  <a:lnTo>
                    <a:pt x="35" y="28"/>
                  </a:lnTo>
                  <a:lnTo>
                    <a:pt x="26" y="28"/>
                  </a:lnTo>
                  <a:lnTo>
                    <a:pt x="23" y="37"/>
                  </a:lnTo>
                  <a:lnTo>
                    <a:pt x="15" y="40"/>
                  </a:lnTo>
                  <a:lnTo>
                    <a:pt x="6" y="46"/>
                  </a:lnTo>
                  <a:lnTo>
                    <a:pt x="3" y="37"/>
                  </a:lnTo>
                  <a:lnTo>
                    <a:pt x="0" y="28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93" name="Freeform 60"/>
            <p:cNvSpPr>
              <a:spLocks/>
            </p:cNvSpPr>
            <p:nvPr/>
          </p:nvSpPr>
          <p:spPr bwMode="auto">
            <a:xfrm>
              <a:off x="2531" y="2044"/>
              <a:ext cx="317" cy="416"/>
            </a:xfrm>
            <a:custGeom>
              <a:avLst/>
              <a:gdLst>
                <a:gd name="T0" fmla="*/ 15 w 317"/>
                <a:gd name="T1" fmla="*/ 204 h 416"/>
                <a:gd name="T2" fmla="*/ 33 w 317"/>
                <a:gd name="T3" fmla="*/ 201 h 416"/>
                <a:gd name="T4" fmla="*/ 51 w 317"/>
                <a:gd name="T5" fmla="*/ 201 h 416"/>
                <a:gd name="T6" fmla="*/ 69 w 317"/>
                <a:gd name="T7" fmla="*/ 198 h 416"/>
                <a:gd name="T8" fmla="*/ 78 w 317"/>
                <a:gd name="T9" fmla="*/ 180 h 416"/>
                <a:gd name="T10" fmla="*/ 86 w 317"/>
                <a:gd name="T11" fmla="*/ 165 h 416"/>
                <a:gd name="T12" fmla="*/ 104 w 317"/>
                <a:gd name="T13" fmla="*/ 153 h 416"/>
                <a:gd name="T14" fmla="*/ 125 w 317"/>
                <a:gd name="T15" fmla="*/ 150 h 416"/>
                <a:gd name="T16" fmla="*/ 143 w 317"/>
                <a:gd name="T17" fmla="*/ 138 h 416"/>
                <a:gd name="T18" fmla="*/ 155 w 317"/>
                <a:gd name="T19" fmla="*/ 126 h 416"/>
                <a:gd name="T20" fmla="*/ 161 w 317"/>
                <a:gd name="T21" fmla="*/ 108 h 416"/>
                <a:gd name="T22" fmla="*/ 179 w 317"/>
                <a:gd name="T23" fmla="*/ 99 h 416"/>
                <a:gd name="T24" fmla="*/ 194 w 317"/>
                <a:gd name="T25" fmla="*/ 87 h 416"/>
                <a:gd name="T26" fmla="*/ 212 w 317"/>
                <a:gd name="T27" fmla="*/ 69 h 416"/>
                <a:gd name="T28" fmla="*/ 224 w 317"/>
                <a:gd name="T29" fmla="*/ 51 h 416"/>
                <a:gd name="T30" fmla="*/ 233 w 317"/>
                <a:gd name="T31" fmla="*/ 33 h 416"/>
                <a:gd name="T32" fmla="*/ 238 w 317"/>
                <a:gd name="T33" fmla="*/ 15 h 416"/>
                <a:gd name="T34" fmla="*/ 253 w 317"/>
                <a:gd name="T35" fmla="*/ 0 h 416"/>
                <a:gd name="T36" fmla="*/ 259 w 317"/>
                <a:gd name="T37" fmla="*/ 18 h 416"/>
                <a:gd name="T38" fmla="*/ 271 w 317"/>
                <a:gd name="T39" fmla="*/ 36 h 416"/>
                <a:gd name="T40" fmla="*/ 286 w 317"/>
                <a:gd name="T41" fmla="*/ 51 h 416"/>
                <a:gd name="T42" fmla="*/ 301 w 317"/>
                <a:gd name="T43" fmla="*/ 63 h 416"/>
                <a:gd name="T44" fmla="*/ 313 w 317"/>
                <a:gd name="T45" fmla="*/ 81 h 416"/>
                <a:gd name="T46" fmla="*/ 316 w 317"/>
                <a:gd name="T47" fmla="*/ 102 h 416"/>
                <a:gd name="T48" fmla="*/ 301 w 317"/>
                <a:gd name="T49" fmla="*/ 117 h 416"/>
                <a:gd name="T50" fmla="*/ 292 w 317"/>
                <a:gd name="T51" fmla="*/ 135 h 416"/>
                <a:gd name="T52" fmla="*/ 289 w 317"/>
                <a:gd name="T53" fmla="*/ 153 h 416"/>
                <a:gd name="T54" fmla="*/ 286 w 317"/>
                <a:gd name="T55" fmla="*/ 174 h 416"/>
                <a:gd name="T56" fmla="*/ 289 w 317"/>
                <a:gd name="T57" fmla="*/ 192 h 416"/>
                <a:gd name="T58" fmla="*/ 298 w 317"/>
                <a:gd name="T59" fmla="*/ 214 h 416"/>
                <a:gd name="T60" fmla="*/ 307 w 317"/>
                <a:gd name="T61" fmla="*/ 229 h 416"/>
                <a:gd name="T62" fmla="*/ 307 w 317"/>
                <a:gd name="T63" fmla="*/ 247 h 416"/>
                <a:gd name="T64" fmla="*/ 289 w 317"/>
                <a:gd name="T65" fmla="*/ 259 h 416"/>
                <a:gd name="T66" fmla="*/ 277 w 317"/>
                <a:gd name="T67" fmla="*/ 283 h 416"/>
                <a:gd name="T68" fmla="*/ 265 w 317"/>
                <a:gd name="T69" fmla="*/ 301 h 416"/>
                <a:gd name="T70" fmla="*/ 253 w 317"/>
                <a:gd name="T71" fmla="*/ 316 h 416"/>
                <a:gd name="T72" fmla="*/ 241 w 317"/>
                <a:gd name="T73" fmla="*/ 334 h 416"/>
                <a:gd name="T74" fmla="*/ 241 w 317"/>
                <a:gd name="T75" fmla="*/ 352 h 416"/>
                <a:gd name="T76" fmla="*/ 238 w 317"/>
                <a:gd name="T77" fmla="*/ 373 h 416"/>
                <a:gd name="T78" fmla="*/ 227 w 317"/>
                <a:gd name="T79" fmla="*/ 388 h 416"/>
                <a:gd name="T80" fmla="*/ 218 w 317"/>
                <a:gd name="T81" fmla="*/ 406 h 416"/>
                <a:gd name="T82" fmla="*/ 200 w 317"/>
                <a:gd name="T83" fmla="*/ 412 h 416"/>
                <a:gd name="T84" fmla="*/ 182 w 317"/>
                <a:gd name="T85" fmla="*/ 415 h 416"/>
                <a:gd name="T86" fmla="*/ 164 w 317"/>
                <a:gd name="T87" fmla="*/ 403 h 416"/>
                <a:gd name="T88" fmla="*/ 146 w 317"/>
                <a:gd name="T89" fmla="*/ 397 h 416"/>
                <a:gd name="T90" fmla="*/ 125 w 317"/>
                <a:gd name="T91" fmla="*/ 394 h 416"/>
                <a:gd name="T92" fmla="*/ 107 w 317"/>
                <a:gd name="T93" fmla="*/ 397 h 416"/>
                <a:gd name="T94" fmla="*/ 89 w 317"/>
                <a:gd name="T95" fmla="*/ 400 h 416"/>
                <a:gd name="T96" fmla="*/ 72 w 317"/>
                <a:gd name="T97" fmla="*/ 385 h 416"/>
                <a:gd name="T98" fmla="*/ 54 w 317"/>
                <a:gd name="T99" fmla="*/ 379 h 416"/>
                <a:gd name="T100" fmla="*/ 36 w 317"/>
                <a:gd name="T101" fmla="*/ 379 h 416"/>
                <a:gd name="T102" fmla="*/ 27 w 317"/>
                <a:gd name="T103" fmla="*/ 361 h 416"/>
                <a:gd name="T104" fmla="*/ 27 w 317"/>
                <a:gd name="T105" fmla="*/ 343 h 416"/>
                <a:gd name="T106" fmla="*/ 18 w 317"/>
                <a:gd name="T107" fmla="*/ 322 h 416"/>
                <a:gd name="T108" fmla="*/ 0 w 317"/>
                <a:gd name="T109" fmla="*/ 307 h 416"/>
                <a:gd name="T110" fmla="*/ 0 w 317"/>
                <a:gd name="T111" fmla="*/ 286 h 416"/>
                <a:gd name="T112" fmla="*/ 0 w 317"/>
                <a:gd name="T113" fmla="*/ 265 h 416"/>
                <a:gd name="T114" fmla="*/ 3 w 317"/>
                <a:gd name="T115" fmla="*/ 244 h 416"/>
                <a:gd name="T116" fmla="*/ 6 w 317"/>
                <a:gd name="T117" fmla="*/ 226 h 416"/>
                <a:gd name="T118" fmla="*/ 3 w 317"/>
                <a:gd name="T119" fmla="*/ 211 h 4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17"/>
                <a:gd name="T181" fmla="*/ 0 h 416"/>
                <a:gd name="T182" fmla="*/ 317 w 317"/>
                <a:gd name="T183" fmla="*/ 416 h 41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17" h="416">
                  <a:moveTo>
                    <a:pt x="3" y="211"/>
                  </a:moveTo>
                  <a:lnTo>
                    <a:pt x="15" y="204"/>
                  </a:lnTo>
                  <a:lnTo>
                    <a:pt x="24" y="201"/>
                  </a:lnTo>
                  <a:lnTo>
                    <a:pt x="33" y="201"/>
                  </a:lnTo>
                  <a:lnTo>
                    <a:pt x="42" y="201"/>
                  </a:lnTo>
                  <a:lnTo>
                    <a:pt x="51" y="201"/>
                  </a:lnTo>
                  <a:lnTo>
                    <a:pt x="60" y="201"/>
                  </a:lnTo>
                  <a:lnTo>
                    <a:pt x="69" y="198"/>
                  </a:lnTo>
                  <a:lnTo>
                    <a:pt x="72" y="189"/>
                  </a:lnTo>
                  <a:lnTo>
                    <a:pt x="78" y="180"/>
                  </a:lnTo>
                  <a:lnTo>
                    <a:pt x="78" y="171"/>
                  </a:lnTo>
                  <a:lnTo>
                    <a:pt x="86" y="165"/>
                  </a:lnTo>
                  <a:lnTo>
                    <a:pt x="95" y="159"/>
                  </a:lnTo>
                  <a:lnTo>
                    <a:pt x="104" y="153"/>
                  </a:lnTo>
                  <a:lnTo>
                    <a:pt x="113" y="153"/>
                  </a:lnTo>
                  <a:lnTo>
                    <a:pt x="125" y="150"/>
                  </a:lnTo>
                  <a:lnTo>
                    <a:pt x="137" y="147"/>
                  </a:lnTo>
                  <a:lnTo>
                    <a:pt x="143" y="138"/>
                  </a:lnTo>
                  <a:lnTo>
                    <a:pt x="152" y="135"/>
                  </a:lnTo>
                  <a:lnTo>
                    <a:pt x="155" y="126"/>
                  </a:lnTo>
                  <a:lnTo>
                    <a:pt x="161" y="117"/>
                  </a:lnTo>
                  <a:lnTo>
                    <a:pt x="161" y="108"/>
                  </a:lnTo>
                  <a:lnTo>
                    <a:pt x="170" y="102"/>
                  </a:lnTo>
                  <a:lnTo>
                    <a:pt x="179" y="99"/>
                  </a:lnTo>
                  <a:lnTo>
                    <a:pt x="185" y="90"/>
                  </a:lnTo>
                  <a:lnTo>
                    <a:pt x="194" y="87"/>
                  </a:lnTo>
                  <a:lnTo>
                    <a:pt x="203" y="78"/>
                  </a:lnTo>
                  <a:lnTo>
                    <a:pt x="212" y="69"/>
                  </a:lnTo>
                  <a:lnTo>
                    <a:pt x="221" y="60"/>
                  </a:lnTo>
                  <a:lnTo>
                    <a:pt x="224" y="51"/>
                  </a:lnTo>
                  <a:lnTo>
                    <a:pt x="227" y="42"/>
                  </a:lnTo>
                  <a:lnTo>
                    <a:pt x="233" y="33"/>
                  </a:lnTo>
                  <a:lnTo>
                    <a:pt x="233" y="24"/>
                  </a:lnTo>
                  <a:lnTo>
                    <a:pt x="238" y="15"/>
                  </a:lnTo>
                  <a:lnTo>
                    <a:pt x="244" y="6"/>
                  </a:lnTo>
                  <a:lnTo>
                    <a:pt x="253" y="0"/>
                  </a:lnTo>
                  <a:lnTo>
                    <a:pt x="259" y="9"/>
                  </a:lnTo>
                  <a:lnTo>
                    <a:pt x="259" y="18"/>
                  </a:lnTo>
                  <a:lnTo>
                    <a:pt x="265" y="27"/>
                  </a:lnTo>
                  <a:lnTo>
                    <a:pt x="271" y="36"/>
                  </a:lnTo>
                  <a:lnTo>
                    <a:pt x="280" y="42"/>
                  </a:lnTo>
                  <a:lnTo>
                    <a:pt x="286" y="51"/>
                  </a:lnTo>
                  <a:lnTo>
                    <a:pt x="292" y="60"/>
                  </a:lnTo>
                  <a:lnTo>
                    <a:pt x="301" y="63"/>
                  </a:lnTo>
                  <a:lnTo>
                    <a:pt x="304" y="72"/>
                  </a:lnTo>
                  <a:lnTo>
                    <a:pt x="313" y="81"/>
                  </a:lnTo>
                  <a:lnTo>
                    <a:pt x="316" y="93"/>
                  </a:lnTo>
                  <a:lnTo>
                    <a:pt x="316" y="102"/>
                  </a:lnTo>
                  <a:lnTo>
                    <a:pt x="310" y="111"/>
                  </a:lnTo>
                  <a:lnTo>
                    <a:pt x="301" y="117"/>
                  </a:lnTo>
                  <a:lnTo>
                    <a:pt x="298" y="126"/>
                  </a:lnTo>
                  <a:lnTo>
                    <a:pt x="292" y="135"/>
                  </a:lnTo>
                  <a:lnTo>
                    <a:pt x="289" y="144"/>
                  </a:lnTo>
                  <a:lnTo>
                    <a:pt x="289" y="153"/>
                  </a:lnTo>
                  <a:lnTo>
                    <a:pt x="286" y="165"/>
                  </a:lnTo>
                  <a:lnTo>
                    <a:pt x="286" y="174"/>
                  </a:lnTo>
                  <a:lnTo>
                    <a:pt x="286" y="183"/>
                  </a:lnTo>
                  <a:lnTo>
                    <a:pt x="289" y="192"/>
                  </a:lnTo>
                  <a:lnTo>
                    <a:pt x="298" y="201"/>
                  </a:lnTo>
                  <a:lnTo>
                    <a:pt x="298" y="214"/>
                  </a:lnTo>
                  <a:lnTo>
                    <a:pt x="307" y="220"/>
                  </a:lnTo>
                  <a:lnTo>
                    <a:pt x="307" y="229"/>
                  </a:lnTo>
                  <a:lnTo>
                    <a:pt x="307" y="238"/>
                  </a:lnTo>
                  <a:lnTo>
                    <a:pt x="307" y="247"/>
                  </a:lnTo>
                  <a:lnTo>
                    <a:pt x="298" y="253"/>
                  </a:lnTo>
                  <a:lnTo>
                    <a:pt x="289" y="259"/>
                  </a:lnTo>
                  <a:lnTo>
                    <a:pt x="283" y="271"/>
                  </a:lnTo>
                  <a:lnTo>
                    <a:pt x="277" y="283"/>
                  </a:lnTo>
                  <a:lnTo>
                    <a:pt x="274" y="295"/>
                  </a:lnTo>
                  <a:lnTo>
                    <a:pt x="265" y="301"/>
                  </a:lnTo>
                  <a:lnTo>
                    <a:pt x="262" y="310"/>
                  </a:lnTo>
                  <a:lnTo>
                    <a:pt x="253" y="316"/>
                  </a:lnTo>
                  <a:lnTo>
                    <a:pt x="247" y="325"/>
                  </a:lnTo>
                  <a:lnTo>
                    <a:pt x="241" y="334"/>
                  </a:lnTo>
                  <a:lnTo>
                    <a:pt x="241" y="343"/>
                  </a:lnTo>
                  <a:lnTo>
                    <a:pt x="241" y="352"/>
                  </a:lnTo>
                  <a:lnTo>
                    <a:pt x="241" y="361"/>
                  </a:lnTo>
                  <a:lnTo>
                    <a:pt x="238" y="373"/>
                  </a:lnTo>
                  <a:lnTo>
                    <a:pt x="236" y="382"/>
                  </a:lnTo>
                  <a:lnTo>
                    <a:pt x="227" y="388"/>
                  </a:lnTo>
                  <a:lnTo>
                    <a:pt x="224" y="397"/>
                  </a:lnTo>
                  <a:lnTo>
                    <a:pt x="218" y="406"/>
                  </a:lnTo>
                  <a:lnTo>
                    <a:pt x="209" y="412"/>
                  </a:lnTo>
                  <a:lnTo>
                    <a:pt x="200" y="412"/>
                  </a:lnTo>
                  <a:lnTo>
                    <a:pt x="191" y="415"/>
                  </a:lnTo>
                  <a:lnTo>
                    <a:pt x="182" y="415"/>
                  </a:lnTo>
                  <a:lnTo>
                    <a:pt x="170" y="412"/>
                  </a:lnTo>
                  <a:lnTo>
                    <a:pt x="164" y="403"/>
                  </a:lnTo>
                  <a:lnTo>
                    <a:pt x="155" y="400"/>
                  </a:lnTo>
                  <a:lnTo>
                    <a:pt x="146" y="397"/>
                  </a:lnTo>
                  <a:lnTo>
                    <a:pt x="134" y="394"/>
                  </a:lnTo>
                  <a:lnTo>
                    <a:pt x="125" y="394"/>
                  </a:lnTo>
                  <a:lnTo>
                    <a:pt x="116" y="394"/>
                  </a:lnTo>
                  <a:lnTo>
                    <a:pt x="107" y="397"/>
                  </a:lnTo>
                  <a:lnTo>
                    <a:pt x="98" y="400"/>
                  </a:lnTo>
                  <a:lnTo>
                    <a:pt x="89" y="400"/>
                  </a:lnTo>
                  <a:lnTo>
                    <a:pt x="80" y="394"/>
                  </a:lnTo>
                  <a:lnTo>
                    <a:pt x="72" y="385"/>
                  </a:lnTo>
                  <a:lnTo>
                    <a:pt x="63" y="379"/>
                  </a:lnTo>
                  <a:lnTo>
                    <a:pt x="54" y="379"/>
                  </a:lnTo>
                  <a:lnTo>
                    <a:pt x="45" y="379"/>
                  </a:lnTo>
                  <a:lnTo>
                    <a:pt x="36" y="379"/>
                  </a:lnTo>
                  <a:lnTo>
                    <a:pt x="30" y="370"/>
                  </a:lnTo>
                  <a:lnTo>
                    <a:pt x="27" y="361"/>
                  </a:lnTo>
                  <a:lnTo>
                    <a:pt x="27" y="352"/>
                  </a:lnTo>
                  <a:lnTo>
                    <a:pt x="27" y="343"/>
                  </a:lnTo>
                  <a:lnTo>
                    <a:pt x="27" y="331"/>
                  </a:lnTo>
                  <a:lnTo>
                    <a:pt x="18" y="322"/>
                  </a:lnTo>
                  <a:lnTo>
                    <a:pt x="6" y="319"/>
                  </a:lnTo>
                  <a:lnTo>
                    <a:pt x="0" y="307"/>
                  </a:lnTo>
                  <a:lnTo>
                    <a:pt x="0" y="295"/>
                  </a:lnTo>
                  <a:lnTo>
                    <a:pt x="0" y="286"/>
                  </a:lnTo>
                  <a:lnTo>
                    <a:pt x="0" y="277"/>
                  </a:lnTo>
                  <a:lnTo>
                    <a:pt x="0" y="265"/>
                  </a:lnTo>
                  <a:lnTo>
                    <a:pt x="3" y="253"/>
                  </a:lnTo>
                  <a:lnTo>
                    <a:pt x="3" y="244"/>
                  </a:lnTo>
                  <a:lnTo>
                    <a:pt x="3" y="235"/>
                  </a:lnTo>
                  <a:lnTo>
                    <a:pt x="6" y="226"/>
                  </a:lnTo>
                  <a:lnTo>
                    <a:pt x="6" y="217"/>
                  </a:lnTo>
                  <a:lnTo>
                    <a:pt x="3" y="211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94" name="Freeform 61"/>
            <p:cNvSpPr>
              <a:spLocks/>
            </p:cNvSpPr>
            <p:nvPr/>
          </p:nvSpPr>
          <p:spPr bwMode="auto">
            <a:xfrm>
              <a:off x="2850" y="2252"/>
              <a:ext cx="210" cy="286"/>
            </a:xfrm>
            <a:custGeom>
              <a:avLst/>
              <a:gdLst>
                <a:gd name="T0" fmla="*/ 200 w 210"/>
                <a:gd name="T1" fmla="*/ 9 h 286"/>
                <a:gd name="T2" fmla="*/ 179 w 210"/>
                <a:gd name="T3" fmla="*/ 36 h 286"/>
                <a:gd name="T4" fmla="*/ 155 w 210"/>
                <a:gd name="T5" fmla="*/ 54 h 286"/>
                <a:gd name="T6" fmla="*/ 125 w 210"/>
                <a:gd name="T7" fmla="*/ 57 h 286"/>
                <a:gd name="T8" fmla="*/ 99 w 210"/>
                <a:gd name="T9" fmla="*/ 57 h 286"/>
                <a:gd name="T10" fmla="*/ 72 w 210"/>
                <a:gd name="T11" fmla="*/ 57 h 286"/>
                <a:gd name="T12" fmla="*/ 42 w 210"/>
                <a:gd name="T13" fmla="*/ 57 h 286"/>
                <a:gd name="T14" fmla="*/ 39 w 210"/>
                <a:gd name="T15" fmla="*/ 87 h 286"/>
                <a:gd name="T16" fmla="*/ 60 w 210"/>
                <a:gd name="T17" fmla="*/ 105 h 286"/>
                <a:gd name="T18" fmla="*/ 87 w 210"/>
                <a:gd name="T19" fmla="*/ 99 h 286"/>
                <a:gd name="T20" fmla="*/ 110 w 210"/>
                <a:gd name="T21" fmla="*/ 87 h 286"/>
                <a:gd name="T22" fmla="*/ 137 w 210"/>
                <a:gd name="T23" fmla="*/ 99 h 286"/>
                <a:gd name="T24" fmla="*/ 137 w 210"/>
                <a:gd name="T25" fmla="*/ 129 h 286"/>
                <a:gd name="T26" fmla="*/ 110 w 210"/>
                <a:gd name="T27" fmla="*/ 129 h 286"/>
                <a:gd name="T28" fmla="*/ 110 w 210"/>
                <a:gd name="T29" fmla="*/ 150 h 286"/>
                <a:gd name="T30" fmla="*/ 113 w 210"/>
                <a:gd name="T31" fmla="*/ 180 h 286"/>
                <a:gd name="T32" fmla="*/ 122 w 210"/>
                <a:gd name="T33" fmla="*/ 201 h 286"/>
                <a:gd name="T34" fmla="*/ 128 w 210"/>
                <a:gd name="T35" fmla="*/ 228 h 286"/>
                <a:gd name="T36" fmla="*/ 128 w 210"/>
                <a:gd name="T37" fmla="*/ 255 h 286"/>
                <a:gd name="T38" fmla="*/ 119 w 210"/>
                <a:gd name="T39" fmla="*/ 243 h 286"/>
                <a:gd name="T40" fmla="*/ 99 w 210"/>
                <a:gd name="T41" fmla="*/ 228 h 286"/>
                <a:gd name="T42" fmla="*/ 87 w 210"/>
                <a:gd name="T43" fmla="*/ 210 h 286"/>
                <a:gd name="T44" fmla="*/ 75 w 210"/>
                <a:gd name="T45" fmla="*/ 183 h 286"/>
                <a:gd name="T46" fmla="*/ 66 w 210"/>
                <a:gd name="T47" fmla="*/ 162 h 286"/>
                <a:gd name="T48" fmla="*/ 51 w 210"/>
                <a:gd name="T49" fmla="*/ 192 h 286"/>
                <a:gd name="T50" fmla="*/ 45 w 210"/>
                <a:gd name="T51" fmla="*/ 219 h 286"/>
                <a:gd name="T52" fmla="*/ 39 w 210"/>
                <a:gd name="T53" fmla="*/ 249 h 286"/>
                <a:gd name="T54" fmla="*/ 39 w 210"/>
                <a:gd name="T55" fmla="*/ 276 h 286"/>
                <a:gd name="T56" fmla="*/ 24 w 210"/>
                <a:gd name="T57" fmla="*/ 270 h 286"/>
                <a:gd name="T58" fmla="*/ 24 w 210"/>
                <a:gd name="T59" fmla="*/ 240 h 286"/>
                <a:gd name="T60" fmla="*/ 24 w 210"/>
                <a:gd name="T61" fmla="*/ 207 h 286"/>
                <a:gd name="T62" fmla="*/ 9 w 210"/>
                <a:gd name="T63" fmla="*/ 183 h 286"/>
                <a:gd name="T64" fmla="*/ 0 w 210"/>
                <a:gd name="T65" fmla="*/ 156 h 286"/>
                <a:gd name="T66" fmla="*/ 6 w 210"/>
                <a:gd name="T67" fmla="*/ 129 h 286"/>
                <a:gd name="T68" fmla="*/ 27 w 210"/>
                <a:gd name="T69" fmla="*/ 99 h 286"/>
                <a:gd name="T70" fmla="*/ 30 w 210"/>
                <a:gd name="T71" fmla="*/ 69 h 286"/>
                <a:gd name="T72" fmla="*/ 39 w 210"/>
                <a:gd name="T73" fmla="*/ 39 h 286"/>
                <a:gd name="T74" fmla="*/ 69 w 210"/>
                <a:gd name="T75" fmla="*/ 27 h 286"/>
                <a:gd name="T76" fmla="*/ 99 w 210"/>
                <a:gd name="T77" fmla="*/ 21 h 286"/>
                <a:gd name="T78" fmla="*/ 125 w 210"/>
                <a:gd name="T79" fmla="*/ 21 h 286"/>
                <a:gd name="T80" fmla="*/ 158 w 210"/>
                <a:gd name="T81" fmla="*/ 21 h 286"/>
                <a:gd name="T82" fmla="*/ 188 w 210"/>
                <a:gd name="T83" fmla="*/ 21 h 286"/>
                <a:gd name="T84" fmla="*/ 209 w 210"/>
                <a:gd name="T85" fmla="*/ 3 h 28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10"/>
                <a:gd name="T130" fmla="*/ 0 h 286"/>
                <a:gd name="T131" fmla="*/ 210 w 210"/>
                <a:gd name="T132" fmla="*/ 286 h 28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10" h="286">
                  <a:moveTo>
                    <a:pt x="209" y="3"/>
                  </a:moveTo>
                  <a:lnTo>
                    <a:pt x="200" y="0"/>
                  </a:lnTo>
                  <a:lnTo>
                    <a:pt x="200" y="9"/>
                  </a:lnTo>
                  <a:lnTo>
                    <a:pt x="191" y="18"/>
                  </a:lnTo>
                  <a:lnTo>
                    <a:pt x="185" y="27"/>
                  </a:lnTo>
                  <a:lnTo>
                    <a:pt x="179" y="36"/>
                  </a:lnTo>
                  <a:lnTo>
                    <a:pt x="170" y="42"/>
                  </a:lnTo>
                  <a:lnTo>
                    <a:pt x="164" y="51"/>
                  </a:lnTo>
                  <a:lnTo>
                    <a:pt x="155" y="54"/>
                  </a:lnTo>
                  <a:lnTo>
                    <a:pt x="146" y="57"/>
                  </a:lnTo>
                  <a:lnTo>
                    <a:pt x="134" y="57"/>
                  </a:lnTo>
                  <a:lnTo>
                    <a:pt x="125" y="57"/>
                  </a:lnTo>
                  <a:lnTo>
                    <a:pt x="116" y="57"/>
                  </a:lnTo>
                  <a:lnTo>
                    <a:pt x="107" y="57"/>
                  </a:lnTo>
                  <a:lnTo>
                    <a:pt x="99" y="57"/>
                  </a:lnTo>
                  <a:lnTo>
                    <a:pt x="90" y="57"/>
                  </a:lnTo>
                  <a:lnTo>
                    <a:pt x="81" y="57"/>
                  </a:lnTo>
                  <a:lnTo>
                    <a:pt x="72" y="57"/>
                  </a:lnTo>
                  <a:lnTo>
                    <a:pt x="63" y="57"/>
                  </a:lnTo>
                  <a:lnTo>
                    <a:pt x="54" y="57"/>
                  </a:lnTo>
                  <a:lnTo>
                    <a:pt x="42" y="57"/>
                  </a:lnTo>
                  <a:lnTo>
                    <a:pt x="42" y="69"/>
                  </a:lnTo>
                  <a:lnTo>
                    <a:pt x="42" y="78"/>
                  </a:lnTo>
                  <a:lnTo>
                    <a:pt x="39" y="87"/>
                  </a:lnTo>
                  <a:lnTo>
                    <a:pt x="42" y="99"/>
                  </a:lnTo>
                  <a:lnTo>
                    <a:pt x="51" y="99"/>
                  </a:lnTo>
                  <a:lnTo>
                    <a:pt x="60" y="105"/>
                  </a:lnTo>
                  <a:lnTo>
                    <a:pt x="69" y="105"/>
                  </a:lnTo>
                  <a:lnTo>
                    <a:pt x="78" y="105"/>
                  </a:lnTo>
                  <a:lnTo>
                    <a:pt x="87" y="99"/>
                  </a:lnTo>
                  <a:lnTo>
                    <a:pt x="93" y="90"/>
                  </a:lnTo>
                  <a:lnTo>
                    <a:pt x="102" y="87"/>
                  </a:lnTo>
                  <a:lnTo>
                    <a:pt x="110" y="87"/>
                  </a:lnTo>
                  <a:lnTo>
                    <a:pt x="119" y="93"/>
                  </a:lnTo>
                  <a:lnTo>
                    <a:pt x="128" y="99"/>
                  </a:lnTo>
                  <a:lnTo>
                    <a:pt x="137" y="99"/>
                  </a:lnTo>
                  <a:lnTo>
                    <a:pt x="146" y="111"/>
                  </a:lnTo>
                  <a:lnTo>
                    <a:pt x="146" y="123"/>
                  </a:lnTo>
                  <a:lnTo>
                    <a:pt x="137" y="129"/>
                  </a:lnTo>
                  <a:lnTo>
                    <a:pt x="128" y="129"/>
                  </a:lnTo>
                  <a:lnTo>
                    <a:pt x="119" y="129"/>
                  </a:lnTo>
                  <a:lnTo>
                    <a:pt x="110" y="129"/>
                  </a:lnTo>
                  <a:lnTo>
                    <a:pt x="99" y="135"/>
                  </a:lnTo>
                  <a:lnTo>
                    <a:pt x="102" y="144"/>
                  </a:lnTo>
                  <a:lnTo>
                    <a:pt x="110" y="150"/>
                  </a:lnTo>
                  <a:lnTo>
                    <a:pt x="113" y="159"/>
                  </a:lnTo>
                  <a:lnTo>
                    <a:pt x="113" y="171"/>
                  </a:lnTo>
                  <a:lnTo>
                    <a:pt x="113" y="180"/>
                  </a:lnTo>
                  <a:lnTo>
                    <a:pt x="113" y="189"/>
                  </a:lnTo>
                  <a:lnTo>
                    <a:pt x="113" y="198"/>
                  </a:lnTo>
                  <a:lnTo>
                    <a:pt x="122" y="201"/>
                  </a:lnTo>
                  <a:lnTo>
                    <a:pt x="125" y="210"/>
                  </a:lnTo>
                  <a:lnTo>
                    <a:pt x="125" y="219"/>
                  </a:lnTo>
                  <a:lnTo>
                    <a:pt x="128" y="228"/>
                  </a:lnTo>
                  <a:lnTo>
                    <a:pt x="128" y="237"/>
                  </a:lnTo>
                  <a:lnTo>
                    <a:pt x="128" y="246"/>
                  </a:lnTo>
                  <a:lnTo>
                    <a:pt x="128" y="255"/>
                  </a:lnTo>
                  <a:lnTo>
                    <a:pt x="128" y="264"/>
                  </a:lnTo>
                  <a:lnTo>
                    <a:pt x="122" y="252"/>
                  </a:lnTo>
                  <a:lnTo>
                    <a:pt x="119" y="243"/>
                  </a:lnTo>
                  <a:lnTo>
                    <a:pt x="116" y="231"/>
                  </a:lnTo>
                  <a:lnTo>
                    <a:pt x="107" y="228"/>
                  </a:lnTo>
                  <a:lnTo>
                    <a:pt x="99" y="228"/>
                  </a:lnTo>
                  <a:lnTo>
                    <a:pt x="87" y="228"/>
                  </a:lnTo>
                  <a:lnTo>
                    <a:pt x="87" y="219"/>
                  </a:lnTo>
                  <a:lnTo>
                    <a:pt x="87" y="210"/>
                  </a:lnTo>
                  <a:lnTo>
                    <a:pt x="84" y="201"/>
                  </a:lnTo>
                  <a:lnTo>
                    <a:pt x="75" y="192"/>
                  </a:lnTo>
                  <a:lnTo>
                    <a:pt x="75" y="183"/>
                  </a:lnTo>
                  <a:lnTo>
                    <a:pt x="75" y="171"/>
                  </a:lnTo>
                  <a:lnTo>
                    <a:pt x="75" y="162"/>
                  </a:lnTo>
                  <a:lnTo>
                    <a:pt x="66" y="162"/>
                  </a:lnTo>
                  <a:lnTo>
                    <a:pt x="60" y="171"/>
                  </a:lnTo>
                  <a:lnTo>
                    <a:pt x="57" y="180"/>
                  </a:lnTo>
                  <a:lnTo>
                    <a:pt x="51" y="192"/>
                  </a:lnTo>
                  <a:lnTo>
                    <a:pt x="48" y="201"/>
                  </a:lnTo>
                  <a:lnTo>
                    <a:pt x="45" y="210"/>
                  </a:lnTo>
                  <a:lnTo>
                    <a:pt x="45" y="219"/>
                  </a:lnTo>
                  <a:lnTo>
                    <a:pt x="45" y="228"/>
                  </a:lnTo>
                  <a:lnTo>
                    <a:pt x="42" y="237"/>
                  </a:lnTo>
                  <a:lnTo>
                    <a:pt x="39" y="249"/>
                  </a:lnTo>
                  <a:lnTo>
                    <a:pt x="36" y="258"/>
                  </a:lnTo>
                  <a:lnTo>
                    <a:pt x="36" y="267"/>
                  </a:lnTo>
                  <a:lnTo>
                    <a:pt x="39" y="276"/>
                  </a:lnTo>
                  <a:lnTo>
                    <a:pt x="39" y="285"/>
                  </a:lnTo>
                  <a:lnTo>
                    <a:pt x="27" y="279"/>
                  </a:lnTo>
                  <a:lnTo>
                    <a:pt x="24" y="270"/>
                  </a:lnTo>
                  <a:lnTo>
                    <a:pt x="24" y="261"/>
                  </a:lnTo>
                  <a:lnTo>
                    <a:pt x="24" y="249"/>
                  </a:lnTo>
                  <a:lnTo>
                    <a:pt x="24" y="240"/>
                  </a:lnTo>
                  <a:lnTo>
                    <a:pt x="24" y="231"/>
                  </a:lnTo>
                  <a:lnTo>
                    <a:pt x="24" y="216"/>
                  </a:lnTo>
                  <a:lnTo>
                    <a:pt x="24" y="207"/>
                  </a:lnTo>
                  <a:lnTo>
                    <a:pt x="15" y="201"/>
                  </a:lnTo>
                  <a:lnTo>
                    <a:pt x="12" y="192"/>
                  </a:lnTo>
                  <a:lnTo>
                    <a:pt x="9" y="183"/>
                  </a:lnTo>
                  <a:lnTo>
                    <a:pt x="0" y="177"/>
                  </a:lnTo>
                  <a:lnTo>
                    <a:pt x="0" y="165"/>
                  </a:lnTo>
                  <a:lnTo>
                    <a:pt x="0" y="156"/>
                  </a:lnTo>
                  <a:lnTo>
                    <a:pt x="3" y="147"/>
                  </a:lnTo>
                  <a:lnTo>
                    <a:pt x="6" y="138"/>
                  </a:lnTo>
                  <a:lnTo>
                    <a:pt x="6" y="129"/>
                  </a:lnTo>
                  <a:lnTo>
                    <a:pt x="15" y="120"/>
                  </a:lnTo>
                  <a:lnTo>
                    <a:pt x="21" y="111"/>
                  </a:lnTo>
                  <a:lnTo>
                    <a:pt x="27" y="99"/>
                  </a:lnTo>
                  <a:lnTo>
                    <a:pt x="27" y="87"/>
                  </a:lnTo>
                  <a:lnTo>
                    <a:pt x="30" y="78"/>
                  </a:lnTo>
                  <a:lnTo>
                    <a:pt x="30" y="69"/>
                  </a:lnTo>
                  <a:lnTo>
                    <a:pt x="30" y="60"/>
                  </a:lnTo>
                  <a:lnTo>
                    <a:pt x="30" y="51"/>
                  </a:lnTo>
                  <a:lnTo>
                    <a:pt x="39" y="39"/>
                  </a:lnTo>
                  <a:lnTo>
                    <a:pt x="51" y="33"/>
                  </a:lnTo>
                  <a:lnTo>
                    <a:pt x="60" y="30"/>
                  </a:lnTo>
                  <a:lnTo>
                    <a:pt x="69" y="27"/>
                  </a:lnTo>
                  <a:lnTo>
                    <a:pt x="78" y="24"/>
                  </a:lnTo>
                  <a:lnTo>
                    <a:pt x="87" y="24"/>
                  </a:lnTo>
                  <a:lnTo>
                    <a:pt x="99" y="21"/>
                  </a:lnTo>
                  <a:lnTo>
                    <a:pt x="107" y="21"/>
                  </a:lnTo>
                  <a:lnTo>
                    <a:pt x="116" y="21"/>
                  </a:lnTo>
                  <a:lnTo>
                    <a:pt x="125" y="21"/>
                  </a:lnTo>
                  <a:lnTo>
                    <a:pt x="134" y="21"/>
                  </a:lnTo>
                  <a:lnTo>
                    <a:pt x="146" y="21"/>
                  </a:lnTo>
                  <a:lnTo>
                    <a:pt x="158" y="21"/>
                  </a:lnTo>
                  <a:lnTo>
                    <a:pt x="170" y="21"/>
                  </a:lnTo>
                  <a:lnTo>
                    <a:pt x="179" y="21"/>
                  </a:lnTo>
                  <a:lnTo>
                    <a:pt x="188" y="21"/>
                  </a:lnTo>
                  <a:lnTo>
                    <a:pt x="197" y="18"/>
                  </a:lnTo>
                  <a:lnTo>
                    <a:pt x="203" y="9"/>
                  </a:lnTo>
                  <a:lnTo>
                    <a:pt x="209" y="3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95" name="Freeform 62"/>
            <p:cNvSpPr>
              <a:spLocks/>
            </p:cNvSpPr>
            <p:nvPr/>
          </p:nvSpPr>
          <p:spPr bwMode="auto">
            <a:xfrm>
              <a:off x="807" y="892"/>
              <a:ext cx="606" cy="529"/>
            </a:xfrm>
            <a:custGeom>
              <a:avLst/>
              <a:gdLst>
                <a:gd name="T0" fmla="*/ 18 w 606"/>
                <a:gd name="T1" fmla="*/ 426 h 529"/>
                <a:gd name="T2" fmla="*/ 57 w 606"/>
                <a:gd name="T3" fmla="*/ 441 h 529"/>
                <a:gd name="T4" fmla="*/ 92 w 606"/>
                <a:gd name="T5" fmla="*/ 462 h 529"/>
                <a:gd name="T6" fmla="*/ 128 w 606"/>
                <a:gd name="T7" fmla="*/ 462 h 529"/>
                <a:gd name="T8" fmla="*/ 167 w 606"/>
                <a:gd name="T9" fmla="*/ 459 h 529"/>
                <a:gd name="T10" fmla="*/ 188 w 606"/>
                <a:gd name="T11" fmla="*/ 426 h 529"/>
                <a:gd name="T12" fmla="*/ 203 w 606"/>
                <a:gd name="T13" fmla="*/ 393 h 529"/>
                <a:gd name="T14" fmla="*/ 194 w 606"/>
                <a:gd name="T15" fmla="*/ 354 h 529"/>
                <a:gd name="T16" fmla="*/ 170 w 606"/>
                <a:gd name="T17" fmla="*/ 330 h 529"/>
                <a:gd name="T18" fmla="*/ 146 w 606"/>
                <a:gd name="T19" fmla="*/ 300 h 529"/>
                <a:gd name="T20" fmla="*/ 182 w 606"/>
                <a:gd name="T21" fmla="*/ 291 h 529"/>
                <a:gd name="T22" fmla="*/ 221 w 606"/>
                <a:gd name="T23" fmla="*/ 294 h 529"/>
                <a:gd name="T24" fmla="*/ 256 w 606"/>
                <a:gd name="T25" fmla="*/ 294 h 529"/>
                <a:gd name="T26" fmla="*/ 298 w 606"/>
                <a:gd name="T27" fmla="*/ 282 h 529"/>
                <a:gd name="T28" fmla="*/ 301 w 606"/>
                <a:gd name="T29" fmla="*/ 246 h 529"/>
                <a:gd name="T30" fmla="*/ 334 w 606"/>
                <a:gd name="T31" fmla="*/ 228 h 529"/>
                <a:gd name="T32" fmla="*/ 370 w 606"/>
                <a:gd name="T33" fmla="*/ 210 h 529"/>
                <a:gd name="T34" fmla="*/ 399 w 606"/>
                <a:gd name="T35" fmla="*/ 204 h 529"/>
                <a:gd name="T36" fmla="*/ 399 w 606"/>
                <a:gd name="T37" fmla="*/ 165 h 529"/>
                <a:gd name="T38" fmla="*/ 426 w 606"/>
                <a:gd name="T39" fmla="*/ 126 h 529"/>
                <a:gd name="T40" fmla="*/ 447 w 606"/>
                <a:gd name="T41" fmla="*/ 90 h 529"/>
                <a:gd name="T42" fmla="*/ 453 w 606"/>
                <a:gd name="T43" fmla="*/ 51 h 529"/>
                <a:gd name="T44" fmla="*/ 474 w 606"/>
                <a:gd name="T45" fmla="*/ 15 h 529"/>
                <a:gd name="T46" fmla="*/ 510 w 606"/>
                <a:gd name="T47" fmla="*/ 9 h 529"/>
                <a:gd name="T48" fmla="*/ 557 w 606"/>
                <a:gd name="T49" fmla="*/ 3 h 529"/>
                <a:gd name="T50" fmla="*/ 593 w 606"/>
                <a:gd name="T51" fmla="*/ 18 h 529"/>
                <a:gd name="T52" fmla="*/ 605 w 606"/>
                <a:gd name="T53" fmla="*/ 57 h 529"/>
                <a:gd name="T54" fmla="*/ 581 w 606"/>
                <a:gd name="T55" fmla="*/ 78 h 529"/>
                <a:gd name="T56" fmla="*/ 563 w 606"/>
                <a:gd name="T57" fmla="*/ 117 h 529"/>
                <a:gd name="T58" fmla="*/ 563 w 606"/>
                <a:gd name="T59" fmla="*/ 156 h 529"/>
                <a:gd name="T60" fmla="*/ 554 w 606"/>
                <a:gd name="T61" fmla="*/ 189 h 529"/>
                <a:gd name="T62" fmla="*/ 548 w 606"/>
                <a:gd name="T63" fmla="*/ 228 h 529"/>
                <a:gd name="T64" fmla="*/ 530 w 606"/>
                <a:gd name="T65" fmla="*/ 267 h 529"/>
                <a:gd name="T66" fmla="*/ 513 w 606"/>
                <a:gd name="T67" fmla="*/ 306 h 529"/>
                <a:gd name="T68" fmla="*/ 489 w 606"/>
                <a:gd name="T69" fmla="*/ 342 h 529"/>
                <a:gd name="T70" fmla="*/ 447 w 606"/>
                <a:gd name="T71" fmla="*/ 360 h 529"/>
                <a:gd name="T72" fmla="*/ 411 w 606"/>
                <a:gd name="T73" fmla="*/ 384 h 529"/>
                <a:gd name="T74" fmla="*/ 429 w 606"/>
                <a:gd name="T75" fmla="*/ 414 h 529"/>
                <a:gd name="T76" fmla="*/ 450 w 606"/>
                <a:gd name="T77" fmla="*/ 447 h 529"/>
                <a:gd name="T78" fmla="*/ 453 w 606"/>
                <a:gd name="T79" fmla="*/ 486 h 529"/>
                <a:gd name="T80" fmla="*/ 426 w 606"/>
                <a:gd name="T81" fmla="*/ 498 h 529"/>
                <a:gd name="T82" fmla="*/ 387 w 606"/>
                <a:gd name="T83" fmla="*/ 510 h 529"/>
                <a:gd name="T84" fmla="*/ 358 w 606"/>
                <a:gd name="T85" fmla="*/ 519 h 529"/>
                <a:gd name="T86" fmla="*/ 352 w 606"/>
                <a:gd name="T87" fmla="*/ 483 h 529"/>
                <a:gd name="T88" fmla="*/ 316 w 606"/>
                <a:gd name="T89" fmla="*/ 465 h 529"/>
                <a:gd name="T90" fmla="*/ 280 w 606"/>
                <a:gd name="T91" fmla="*/ 450 h 529"/>
                <a:gd name="T92" fmla="*/ 241 w 606"/>
                <a:gd name="T93" fmla="*/ 471 h 529"/>
                <a:gd name="T94" fmla="*/ 197 w 606"/>
                <a:gd name="T95" fmla="*/ 471 h 529"/>
                <a:gd name="T96" fmla="*/ 158 w 606"/>
                <a:gd name="T97" fmla="*/ 459 h 52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06"/>
                <a:gd name="T148" fmla="*/ 0 h 529"/>
                <a:gd name="T149" fmla="*/ 606 w 606"/>
                <a:gd name="T150" fmla="*/ 529 h 52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06" h="529">
                  <a:moveTo>
                    <a:pt x="9" y="402"/>
                  </a:moveTo>
                  <a:lnTo>
                    <a:pt x="0" y="420"/>
                  </a:lnTo>
                  <a:lnTo>
                    <a:pt x="9" y="420"/>
                  </a:lnTo>
                  <a:lnTo>
                    <a:pt x="18" y="426"/>
                  </a:lnTo>
                  <a:lnTo>
                    <a:pt x="30" y="435"/>
                  </a:lnTo>
                  <a:lnTo>
                    <a:pt x="39" y="438"/>
                  </a:lnTo>
                  <a:lnTo>
                    <a:pt x="48" y="438"/>
                  </a:lnTo>
                  <a:lnTo>
                    <a:pt x="57" y="441"/>
                  </a:lnTo>
                  <a:lnTo>
                    <a:pt x="66" y="447"/>
                  </a:lnTo>
                  <a:lnTo>
                    <a:pt x="77" y="453"/>
                  </a:lnTo>
                  <a:lnTo>
                    <a:pt x="83" y="462"/>
                  </a:lnTo>
                  <a:lnTo>
                    <a:pt x="92" y="462"/>
                  </a:lnTo>
                  <a:lnTo>
                    <a:pt x="101" y="462"/>
                  </a:lnTo>
                  <a:lnTo>
                    <a:pt x="110" y="462"/>
                  </a:lnTo>
                  <a:lnTo>
                    <a:pt x="119" y="462"/>
                  </a:lnTo>
                  <a:lnTo>
                    <a:pt x="128" y="462"/>
                  </a:lnTo>
                  <a:lnTo>
                    <a:pt x="140" y="462"/>
                  </a:lnTo>
                  <a:lnTo>
                    <a:pt x="149" y="465"/>
                  </a:lnTo>
                  <a:lnTo>
                    <a:pt x="158" y="465"/>
                  </a:lnTo>
                  <a:lnTo>
                    <a:pt x="167" y="459"/>
                  </a:lnTo>
                  <a:lnTo>
                    <a:pt x="176" y="453"/>
                  </a:lnTo>
                  <a:lnTo>
                    <a:pt x="182" y="444"/>
                  </a:lnTo>
                  <a:lnTo>
                    <a:pt x="185" y="435"/>
                  </a:lnTo>
                  <a:lnTo>
                    <a:pt x="188" y="426"/>
                  </a:lnTo>
                  <a:lnTo>
                    <a:pt x="200" y="420"/>
                  </a:lnTo>
                  <a:lnTo>
                    <a:pt x="209" y="411"/>
                  </a:lnTo>
                  <a:lnTo>
                    <a:pt x="212" y="402"/>
                  </a:lnTo>
                  <a:lnTo>
                    <a:pt x="203" y="393"/>
                  </a:lnTo>
                  <a:lnTo>
                    <a:pt x="194" y="384"/>
                  </a:lnTo>
                  <a:lnTo>
                    <a:pt x="194" y="372"/>
                  </a:lnTo>
                  <a:lnTo>
                    <a:pt x="194" y="363"/>
                  </a:lnTo>
                  <a:lnTo>
                    <a:pt x="194" y="354"/>
                  </a:lnTo>
                  <a:lnTo>
                    <a:pt x="194" y="342"/>
                  </a:lnTo>
                  <a:lnTo>
                    <a:pt x="185" y="339"/>
                  </a:lnTo>
                  <a:lnTo>
                    <a:pt x="173" y="339"/>
                  </a:lnTo>
                  <a:lnTo>
                    <a:pt x="170" y="330"/>
                  </a:lnTo>
                  <a:lnTo>
                    <a:pt x="161" y="324"/>
                  </a:lnTo>
                  <a:lnTo>
                    <a:pt x="155" y="315"/>
                  </a:lnTo>
                  <a:lnTo>
                    <a:pt x="146" y="309"/>
                  </a:lnTo>
                  <a:lnTo>
                    <a:pt x="146" y="300"/>
                  </a:lnTo>
                  <a:lnTo>
                    <a:pt x="155" y="297"/>
                  </a:lnTo>
                  <a:lnTo>
                    <a:pt x="164" y="294"/>
                  </a:lnTo>
                  <a:lnTo>
                    <a:pt x="173" y="291"/>
                  </a:lnTo>
                  <a:lnTo>
                    <a:pt x="182" y="291"/>
                  </a:lnTo>
                  <a:lnTo>
                    <a:pt x="191" y="291"/>
                  </a:lnTo>
                  <a:lnTo>
                    <a:pt x="200" y="291"/>
                  </a:lnTo>
                  <a:lnTo>
                    <a:pt x="212" y="294"/>
                  </a:lnTo>
                  <a:lnTo>
                    <a:pt x="221" y="294"/>
                  </a:lnTo>
                  <a:lnTo>
                    <a:pt x="229" y="294"/>
                  </a:lnTo>
                  <a:lnTo>
                    <a:pt x="238" y="294"/>
                  </a:lnTo>
                  <a:lnTo>
                    <a:pt x="247" y="294"/>
                  </a:lnTo>
                  <a:lnTo>
                    <a:pt x="256" y="294"/>
                  </a:lnTo>
                  <a:lnTo>
                    <a:pt x="271" y="294"/>
                  </a:lnTo>
                  <a:lnTo>
                    <a:pt x="283" y="294"/>
                  </a:lnTo>
                  <a:lnTo>
                    <a:pt x="292" y="294"/>
                  </a:lnTo>
                  <a:lnTo>
                    <a:pt x="298" y="282"/>
                  </a:lnTo>
                  <a:lnTo>
                    <a:pt x="298" y="273"/>
                  </a:lnTo>
                  <a:lnTo>
                    <a:pt x="298" y="264"/>
                  </a:lnTo>
                  <a:lnTo>
                    <a:pt x="298" y="255"/>
                  </a:lnTo>
                  <a:lnTo>
                    <a:pt x="301" y="246"/>
                  </a:lnTo>
                  <a:lnTo>
                    <a:pt x="310" y="243"/>
                  </a:lnTo>
                  <a:lnTo>
                    <a:pt x="319" y="240"/>
                  </a:lnTo>
                  <a:lnTo>
                    <a:pt x="325" y="231"/>
                  </a:lnTo>
                  <a:lnTo>
                    <a:pt x="334" y="228"/>
                  </a:lnTo>
                  <a:lnTo>
                    <a:pt x="343" y="219"/>
                  </a:lnTo>
                  <a:lnTo>
                    <a:pt x="352" y="213"/>
                  </a:lnTo>
                  <a:lnTo>
                    <a:pt x="361" y="207"/>
                  </a:lnTo>
                  <a:lnTo>
                    <a:pt x="370" y="210"/>
                  </a:lnTo>
                  <a:lnTo>
                    <a:pt x="379" y="213"/>
                  </a:lnTo>
                  <a:lnTo>
                    <a:pt x="390" y="213"/>
                  </a:lnTo>
                  <a:lnTo>
                    <a:pt x="399" y="213"/>
                  </a:lnTo>
                  <a:lnTo>
                    <a:pt x="399" y="204"/>
                  </a:lnTo>
                  <a:lnTo>
                    <a:pt x="393" y="192"/>
                  </a:lnTo>
                  <a:lnTo>
                    <a:pt x="393" y="183"/>
                  </a:lnTo>
                  <a:lnTo>
                    <a:pt x="393" y="174"/>
                  </a:lnTo>
                  <a:lnTo>
                    <a:pt x="399" y="165"/>
                  </a:lnTo>
                  <a:lnTo>
                    <a:pt x="405" y="156"/>
                  </a:lnTo>
                  <a:lnTo>
                    <a:pt x="414" y="147"/>
                  </a:lnTo>
                  <a:lnTo>
                    <a:pt x="423" y="138"/>
                  </a:lnTo>
                  <a:lnTo>
                    <a:pt x="426" y="126"/>
                  </a:lnTo>
                  <a:lnTo>
                    <a:pt x="426" y="117"/>
                  </a:lnTo>
                  <a:lnTo>
                    <a:pt x="435" y="111"/>
                  </a:lnTo>
                  <a:lnTo>
                    <a:pt x="441" y="99"/>
                  </a:lnTo>
                  <a:lnTo>
                    <a:pt x="447" y="90"/>
                  </a:lnTo>
                  <a:lnTo>
                    <a:pt x="453" y="81"/>
                  </a:lnTo>
                  <a:lnTo>
                    <a:pt x="453" y="72"/>
                  </a:lnTo>
                  <a:lnTo>
                    <a:pt x="453" y="63"/>
                  </a:lnTo>
                  <a:lnTo>
                    <a:pt x="453" y="51"/>
                  </a:lnTo>
                  <a:lnTo>
                    <a:pt x="447" y="42"/>
                  </a:lnTo>
                  <a:lnTo>
                    <a:pt x="450" y="30"/>
                  </a:lnTo>
                  <a:lnTo>
                    <a:pt x="459" y="24"/>
                  </a:lnTo>
                  <a:lnTo>
                    <a:pt x="474" y="15"/>
                  </a:lnTo>
                  <a:lnTo>
                    <a:pt x="483" y="12"/>
                  </a:lnTo>
                  <a:lnTo>
                    <a:pt x="492" y="9"/>
                  </a:lnTo>
                  <a:lnTo>
                    <a:pt x="501" y="9"/>
                  </a:lnTo>
                  <a:lnTo>
                    <a:pt x="510" y="9"/>
                  </a:lnTo>
                  <a:lnTo>
                    <a:pt x="519" y="9"/>
                  </a:lnTo>
                  <a:lnTo>
                    <a:pt x="533" y="9"/>
                  </a:lnTo>
                  <a:lnTo>
                    <a:pt x="542" y="6"/>
                  </a:lnTo>
                  <a:lnTo>
                    <a:pt x="557" y="3"/>
                  </a:lnTo>
                  <a:lnTo>
                    <a:pt x="566" y="0"/>
                  </a:lnTo>
                  <a:lnTo>
                    <a:pt x="575" y="3"/>
                  </a:lnTo>
                  <a:lnTo>
                    <a:pt x="584" y="12"/>
                  </a:lnTo>
                  <a:lnTo>
                    <a:pt x="593" y="18"/>
                  </a:lnTo>
                  <a:lnTo>
                    <a:pt x="599" y="27"/>
                  </a:lnTo>
                  <a:lnTo>
                    <a:pt x="605" y="39"/>
                  </a:lnTo>
                  <a:lnTo>
                    <a:pt x="605" y="48"/>
                  </a:lnTo>
                  <a:lnTo>
                    <a:pt x="605" y="57"/>
                  </a:lnTo>
                  <a:lnTo>
                    <a:pt x="602" y="66"/>
                  </a:lnTo>
                  <a:lnTo>
                    <a:pt x="599" y="75"/>
                  </a:lnTo>
                  <a:lnTo>
                    <a:pt x="590" y="75"/>
                  </a:lnTo>
                  <a:lnTo>
                    <a:pt x="581" y="78"/>
                  </a:lnTo>
                  <a:lnTo>
                    <a:pt x="572" y="90"/>
                  </a:lnTo>
                  <a:lnTo>
                    <a:pt x="566" y="99"/>
                  </a:lnTo>
                  <a:lnTo>
                    <a:pt x="563" y="108"/>
                  </a:lnTo>
                  <a:lnTo>
                    <a:pt x="563" y="117"/>
                  </a:lnTo>
                  <a:lnTo>
                    <a:pt x="563" y="126"/>
                  </a:lnTo>
                  <a:lnTo>
                    <a:pt x="563" y="135"/>
                  </a:lnTo>
                  <a:lnTo>
                    <a:pt x="563" y="144"/>
                  </a:lnTo>
                  <a:lnTo>
                    <a:pt x="563" y="156"/>
                  </a:lnTo>
                  <a:lnTo>
                    <a:pt x="563" y="168"/>
                  </a:lnTo>
                  <a:lnTo>
                    <a:pt x="563" y="177"/>
                  </a:lnTo>
                  <a:lnTo>
                    <a:pt x="563" y="186"/>
                  </a:lnTo>
                  <a:lnTo>
                    <a:pt x="554" y="189"/>
                  </a:lnTo>
                  <a:lnTo>
                    <a:pt x="551" y="198"/>
                  </a:lnTo>
                  <a:lnTo>
                    <a:pt x="548" y="210"/>
                  </a:lnTo>
                  <a:lnTo>
                    <a:pt x="548" y="219"/>
                  </a:lnTo>
                  <a:lnTo>
                    <a:pt x="548" y="228"/>
                  </a:lnTo>
                  <a:lnTo>
                    <a:pt x="548" y="237"/>
                  </a:lnTo>
                  <a:lnTo>
                    <a:pt x="542" y="246"/>
                  </a:lnTo>
                  <a:lnTo>
                    <a:pt x="536" y="258"/>
                  </a:lnTo>
                  <a:lnTo>
                    <a:pt x="530" y="267"/>
                  </a:lnTo>
                  <a:lnTo>
                    <a:pt x="528" y="276"/>
                  </a:lnTo>
                  <a:lnTo>
                    <a:pt x="519" y="285"/>
                  </a:lnTo>
                  <a:lnTo>
                    <a:pt x="516" y="294"/>
                  </a:lnTo>
                  <a:lnTo>
                    <a:pt x="513" y="306"/>
                  </a:lnTo>
                  <a:lnTo>
                    <a:pt x="507" y="315"/>
                  </a:lnTo>
                  <a:lnTo>
                    <a:pt x="501" y="324"/>
                  </a:lnTo>
                  <a:lnTo>
                    <a:pt x="492" y="333"/>
                  </a:lnTo>
                  <a:lnTo>
                    <a:pt x="489" y="342"/>
                  </a:lnTo>
                  <a:lnTo>
                    <a:pt x="480" y="345"/>
                  </a:lnTo>
                  <a:lnTo>
                    <a:pt x="471" y="354"/>
                  </a:lnTo>
                  <a:lnTo>
                    <a:pt x="459" y="354"/>
                  </a:lnTo>
                  <a:lnTo>
                    <a:pt x="447" y="360"/>
                  </a:lnTo>
                  <a:lnTo>
                    <a:pt x="435" y="366"/>
                  </a:lnTo>
                  <a:lnTo>
                    <a:pt x="423" y="369"/>
                  </a:lnTo>
                  <a:lnTo>
                    <a:pt x="411" y="375"/>
                  </a:lnTo>
                  <a:lnTo>
                    <a:pt x="411" y="384"/>
                  </a:lnTo>
                  <a:lnTo>
                    <a:pt x="411" y="393"/>
                  </a:lnTo>
                  <a:lnTo>
                    <a:pt x="411" y="402"/>
                  </a:lnTo>
                  <a:lnTo>
                    <a:pt x="420" y="411"/>
                  </a:lnTo>
                  <a:lnTo>
                    <a:pt x="429" y="414"/>
                  </a:lnTo>
                  <a:lnTo>
                    <a:pt x="438" y="420"/>
                  </a:lnTo>
                  <a:lnTo>
                    <a:pt x="438" y="429"/>
                  </a:lnTo>
                  <a:lnTo>
                    <a:pt x="444" y="438"/>
                  </a:lnTo>
                  <a:lnTo>
                    <a:pt x="450" y="447"/>
                  </a:lnTo>
                  <a:lnTo>
                    <a:pt x="450" y="459"/>
                  </a:lnTo>
                  <a:lnTo>
                    <a:pt x="450" y="468"/>
                  </a:lnTo>
                  <a:lnTo>
                    <a:pt x="453" y="477"/>
                  </a:lnTo>
                  <a:lnTo>
                    <a:pt x="453" y="486"/>
                  </a:lnTo>
                  <a:lnTo>
                    <a:pt x="453" y="495"/>
                  </a:lnTo>
                  <a:lnTo>
                    <a:pt x="444" y="498"/>
                  </a:lnTo>
                  <a:lnTo>
                    <a:pt x="435" y="498"/>
                  </a:lnTo>
                  <a:lnTo>
                    <a:pt x="426" y="498"/>
                  </a:lnTo>
                  <a:lnTo>
                    <a:pt x="417" y="501"/>
                  </a:lnTo>
                  <a:lnTo>
                    <a:pt x="408" y="501"/>
                  </a:lnTo>
                  <a:lnTo>
                    <a:pt x="399" y="504"/>
                  </a:lnTo>
                  <a:lnTo>
                    <a:pt x="387" y="510"/>
                  </a:lnTo>
                  <a:lnTo>
                    <a:pt x="376" y="516"/>
                  </a:lnTo>
                  <a:lnTo>
                    <a:pt x="370" y="525"/>
                  </a:lnTo>
                  <a:lnTo>
                    <a:pt x="361" y="528"/>
                  </a:lnTo>
                  <a:lnTo>
                    <a:pt x="358" y="519"/>
                  </a:lnTo>
                  <a:lnTo>
                    <a:pt x="358" y="510"/>
                  </a:lnTo>
                  <a:lnTo>
                    <a:pt x="358" y="501"/>
                  </a:lnTo>
                  <a:lnTo>
                    <a:pt x="358" y="492"/>
                  </a:lnTo>
                  <a:lnTo>
                    <a:pt x="352" y="483"/>
                  </a:lnTo>
                  <a:lnTo>
                    <a:pt x="340" y="477"/>
                  </a:lnTo>
                  <a:lnTo>
                    <a:pt x="331" y="477"/>
                  </a:lnTo>
                  <a:lnTo>
                    <a:pt x="325" y="468"/>
                  </a:lnTo>
                  <a:lnTo>
                    <a:pt x="316" y="465"/>
                  </a:lnTo>
                  <a:lnTo>
                    <a:pt x="310" y="456"/>
                  </a:lnTo>
                  <a:lnTo>
                    <a:pt x="301" y="450"/>
                  </a:lnTo>
                  <a:lnTo>
                    <a:pt x="292" y="450"/>
                  </a:lnTo>
                  <a:lnTo>
                    <a:pt x="280" y="450"/>
                  </a:lnTo>
                  <a:lnTo>
                    <a:pt x="271" y="459"/>
                  </a:lnTo>
                  <a:lnTo>
                    <a:pt x="259" y="465"/>
                  </a:lnTo>
                  <a:lnTo>
                    <a:pt x="250" y="471"/>
                  </a:lnTo>
                  <a:lnTo>
                    <a:pt x="241" y="471"/>
                  </a:lnTo>
                  <a:lnTo>
                    <a:pt x="229" y="471"/>
                  </a:lnTo>
                  <a:lnTo>
                    <a:pt x="221" y="471"/>
                  </a:lnTo>
                  <a:lnTo>
                    <a:pt x="206" y="471"/>
                  </a:lnTo>
                  <a:lnTo>
                    <a:pt x="197" y="471"/>
                  </a:lnTo>
                  <a:lnTo>
                    <a:pt x="188" y="468"/>
                  </a:lnTo>
                  <a:lnTo>
                    <a:pt x="173" y="468"/>
                  </a:lnTo>
                  <a:lnTo>
                    <a:pt x="164" y="468"/>
                  </a:lnTo>
                  <a:lnTo>
                    <a:pt x="158" y="459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96" name="Freeform 63"/>
            <p:cNvSpPr>
              <a:spLocks/>
            </p:cNvSpPr>
            <p:nvPr/>
          </p:nvSpPr>
          <p:spPr bwMode="auto">
            <a:xfrm>
              <a:off x="1418" y="910"/>
              <a:ext cx="669" cy="607"/>
            </a:xfrm>
            <a:custGeom>
              <a:avLst/>
              <a:gdLst>
                <a:gd name="T0" fmla="*/ 18 w 669"/>
                <a:gd name="T1" fmla="*/ 42 h 607"/>
                <a:gd name="T2" fmla="*/ 54 w 669"/>
                <a:gd name="T3" fmla="*/ 15 h 607"/>
                <a:gd name="T4" fmla="*/ 95 w 669"/>
                <a:gd name="T5" fmla="*/ 0 h 607"/>
                <a:gd name="T6" fmla="*/ 116 w 669"/>
                <a:gd name="T7" fmla="*/ 24 h 607"/>
                <a:gd name="T8" fmla="*/ 98 w 669"/>
                <a:gd name="T9" fmla="*/ 54 h 607"/>
                <a:gd name="T10" fmla="*/ 81 w 669"/>
                <a:gd name="T11" fmla="*/ 87 h 607"/>
                <a:gd name="T12" fmla="*/ 75 w 669"/>
                <a:gd name="T13" fmla="*/ 123 h 607"/>
                <a:gd name="T14" fmla="*/ 72 w 669"/>
                <a:gd name="T15" fmla="*/ 165 h 607"/>
                <a:gd name="T16" fmla="*/ 89 w 669"/>
                <a:gd name="T17" fmla="*/ 192 h 607"/>
                <a:gd name="T18" fmla="*/ 125 w 669"/>
                <a:gd name="T19" fmla="*/ 210 h 607"/>
                <a:gd name="T20" fmla="*/ 164 w 669"/>
                <a:gd name="T21" fmla="*/ 231 h 607"/>
                <a:gd name="T22" fmla="*/ 197 w 669"/>
                <a:gd name="T23" fmla="*/ 255 h 607"/>
                <a:gd name="T24" fmla="*/ 224 w 669"/>
                <a:gd name="T25" fmla="*/ 288 h 607"/>
                <a:gd name="T26" fmla="*/ 271 w 669"/>
                <a:gd name="T27" fmla="*/ 306 h 607"/>
                <a:gd name="T28" fmla="*/ 319 w 669"/>
                <a:gd name="T29" fmla="*/ 327 h 607"/>
                <a:gd name="T30" fmla="*/ 364 w 669"/>
                <a:gd name="T31" fmla="*/ 345 h 607"/>
                <a:gd name="T32" fmla="*/ 409 w 669"/>
                <a:gd name="T33" fmla="*/ 375 h 607"/>
                <a:gd name="T34" fmla="*/ 450 w 669"/>
                <a:gd name="T35" fmla="*/ 390 h 607"/>
                <a:gd name="T36" fmla="*/ 483 w 669"/>
                <a:gd name="T37" fmla="*/ 381 h 607"/>
                <a:gd name="T38" fmla="*/ 522 w 669"/>
                <a:gd name="T39" fmla="*/ 360 h 607"/>
                <a:gd name="T40" fmla="*/ 537 w 669"/>
                <a:gd name="T41" fmla="*/ 315 h 607"/>
                <a:gd name="T42" fmla="*/ 573 w 669"/>
                <a:gd name="T43" fmla="*/ 294 h 607"/>
                <a:gd name="T44" fmla="*/ 620 w 669"/>
                <a:gd name="T45" fmla="*/ 285 h 607"/>
                <a:gd name="T46" fmla="*/ 641 w 669"/>
                <a:gd name="T47" fmla="*/ 312 h 607"/>
                <a:gd name="T48" fmla="*/ 668 w 669"/>
                <a:gd name="T49" fmla="*/ 348 h 607"/>
                <a:gd name="T50" fmla="*/ 638 w 669"/>
                <a:gd name="T51" fmla="*/ 375 h 607"/>
                <a:gd name="T52" fmla="*/ 623 w 669"/>
                <a:gd name="T53" fmla="*/ 411 h 607"/>
                <a:gd name="T54" fmla="*/ 608 w 669"/>
                <a:gd name="T55" fmla="*/ 441 h 607"/>
                <a:gd name="T56" fmla="*/ 602 w 669"/>
                <a:gd name="T57" fmla="*/ 483 h 607"/>
                <a:gd name="T58" fmla="*/ 573 w 669"/>
                <a:gd name="T59" fmla="*/ 504 h 607"/>
                <a:gd name="T60" fmla="*/ 567 w 669"/>
                <a:gd name="T61" fmla="*/ 543 h 607"/>
                <a:gd name="T62" fmla="*/ 564 w 669"/>
                <a:gd name="T63" fmla="*/ 585 h 607"/>
                <a:gd name="T64" fmla="*/ 543 w 669"/>
                <a:gd name="T65" fmla="*/ 597 h 607"/>
                <a:gd name="T66" fmla="*/ 546 w 669"/>
                <a:gd name="T67" fmla="*/ 561 h 607"/>
                <a:gd name="T68" fmla="*/ 531 w 669"/>
                <a:gd name="T69" fmla="*/ 534 h 607"/>
                <a:gd name="T70" fmla="*/ 510 w 669"/>
                <a:gd name="T71" fmla="*/ 495 h 607"/>
                <a:gd name="T72" fmla="*/ 528 w 669"/>
                <a:gd name="T73" fmla="*/ 468 h 607"/>
                <a:gd name="T74" fmla="*/ 483 w 669"/>
                <a:gd name="T75" fmla="*/ 453 h 607"/>
                <a:gd name="T76" fmla="*/ 438 w 669"/>
                <a:gd name="T77" fmla="*/ 450 h 607"/>
                <a:gd name="T78" fmla="*/ 403 w 669"/>
                <a:gd name="T79" fmla="*/ 420 h 607"/>
                <a:gd name="T80" fmla="*/ 361 w 669"/>
                <a:gd name="T81" fmla="*/ 408 h 607"/>
                <a:gd name="T82" fmla="*/ 316 w 669"/>
                <a:gd name="T83" fmla="*/ 402 h 607"/>
                <a:gd name="T84" fmla="*/ 280 w 669"/>
                <a:gd name="T85" fmla="*/ 369 h 607"/>
                <a:gd name="T86" fmla="*/ 239 w 669"/>
                <a:gd name="T87" fmla="*/ 360 h 607"/>
                <a:gd name="T88" fmla="*/ 194 w 669"/>
                <a:gd name="T89" fmla="*/ 360 h 607"/>
                <a:gd name="T90" fmla="*/ 155 w 669"/>
                <a:gd name="T91" fmla="*/ 336 h 607"/>
                <a:gd name="T92" fmla="*/ 125 w 669"/>
                <a:gd name="T93" fmla="*/ 309 h 607"/>
                <a:gd name="T94" fmla="*/ 128 w 669"/>
                <a:gd name="T95" fmla="*/ 273 h 607"/>
                <a:gd name="T96" fmla="*/ 152 w 669"/>
                <a:gd name="T97" fmla="*/ 243 h 60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69"/>
                <a:gd name="T148" fmla="*/ 0 h 607"/>
                <a:gd name="T149" fmla="*/ 669 w 669"/>
                <a:gd name="T150" fmla="*/ 607 h 60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69" h="607">
                  <a:moveTo>
                    <a:pt x="18" y="48"/>
                  </a:moveTo>
                  <a:lnTo>
                    <a:pt x="0" y="42"/>
                  </a:lnTo>
                  <a:lnTo>
                    <a:pt x="9" y="42"/>
                  </a:lnTo>
                  <a:lnTo>
                    <a:pt x="18" y="42"/>
                  </a:lnTo>
                  <a:lnTo>
                    <a:pt x="30" y="33"/>
                  </a:lnTo>
                  <a:lnTo>
                    <a:pt x="39" y="30"/>
                  </a:lnTo>
                  <a:lnTo>
                    <a:pt x="45" y="21"/>
                  </a:lnTo>
                  <a:lnTo>
                    <a:pt x="54" y="15"/>
                  </a:lnTo>
                  <a:lnTo>
                    <a:pt x="69" y="6"/>
                  </a:lnTo>
                  <a:lnTo>
                    <a:pt x="78" y="0"/>
                  </a:lnTo>
                  <a:lnTo>
                    <a:pt x="86" y="0"/>
                  </a:lnTo>
                  <a:lnTo>
                    <a:pt x="95" y="0"/>
                  </a:lnTo>
                  <a:lnTo>
                    <a:pt x="104" y="0"/>
                  </a:lnTo>
                  <a:lnTo>
                    <a:pt x="113" y="6"/>
                  </a:lnTo>
                  <a:lnTo>
                    <a:pt x="116" y="15"/>
                  </a:lnTo>
                  <a:lnTo>
                    <a:pt x="116" y="24"/>
                  </a:lnTo>
                  <a:lnTo>
                    <a:pt x="116" y="33"/>
                  </a:lnTo>
                  <a:lnTo>
                    <a:pt x="113" y="42"/>
                  </a:lnTo>
                  <a:lnTo>
                    <a:pt x="107" y="51"/>
                  </a:lnTo>
                  <a:lnTo>
                    <a:pt x="98" y="54"/>
                  </a:lnTo>
                  <a:lnTo>
                    <a:pt x="98" y="63"/>
                  </a:lnTo>
                  <a:lnTo>
                    <a:pt x="89" y="69"/>
                  </a:lnTo>
                  <a:lnTo>
                    <a:pt x="86" y="78"/>
                  </a:lnTo>
                  <a:lnTo>
                    <a:pt x="81" y="87"/>
                  </a:lnTo>
                  <a:lnTo>
                    <a:pt x="78" y="96"/>
                  </a:lnTo>
                  <a:lnTo>
                    <a:pt x="75" y="105"/>
                  </a:lnTo>
                  <a:lnTo>
                    <a:pt x="75" y="114"/>
                  </a:lnTo>
                  <a:lnTo>
                    <a:pt x="75" y="123"/>
                  </a:lnTo>
                  <a:lnTo>
                    <a:pt x="75" y="135"/>
                  </a:lnTo>
                  <a:lnTo>
                    <a:pt x="72" y="144"/>
                  </a:lnTo>
                  <a:lnTo>
                    <a:pt x="72" y="153"/>
                  </a:lnTo>
                  <a:lnTo>
                    <a:pt x="72" y="165"/>
                  </a:lnTo>
                  <a:lnTo>
                    <a:pt x="72" y="174"/>
                  </a:lnTo>
                  <a:lnTo>
                    <a:pt x="72" y="183"/>
                  </a:lnTo>
                  <a:lnTo>
                    <a:pt x="81" y="186"/>
                  </a:lnTo>
                  <a:lnTo>
                    <a:pt x="89" y="192"/>
                  </a:lnTo>
                  <a:lnTo>
                    <a:pt x="98" y="198"/>
                  </a:lnTo>
                  <a:lnTo>
                    <a:pt x="107" y="204"/>
                  </a:lnTo>
                  <a:lnTo>
                    <a:pt x="116" y="207"/>
                  </a:lnTo>
                  <a:lnTo>
                    <a:pt x="125" y="210"/>
                  </a:lnTo>
                  <a:lnTo>
                    <a:pt x="137" y="216"/>
                  </a:lnTo>
                  <a:lnTo>
                    <a:pt x="146" y="219"/>
                  </a:lnTo>
                  <a:lnTo>
                    <a:pt x="155" y="228"/>
                  </a:lnTo>
                  <a:lnTo>
                    <a:pt x="164" y="231"/>
                  </a:lnTo>
                  <a:lnTo>
                    <a:pt x="170" y="243"/>
                  </a:lnTo>
                  <a:lnTo>
                    <a:pt x="179" y="246"/>
                  </a:lnTo>
                  <a:lnTo>
                    <a:pt x="188" y="249"/>
                  </a:lnTo>
                  <a:lnTo>
                    <a:pt x="197" y="255"/>
                  </a:lnTo>
                  <a:lnTo>
                    <a:pt x="209" y="261"/>
                  </a:lnTo>
                  <a:lnTo>
                    <a:pt x="215" y="270"/>
                  </a:lnTo>
                  <a:lnTo>
                    <a:pt x="218" y="279"/>
                  </a:lnTo>
                  <a:lnTo>
                    <a:pt x="224" y="288"/>
                  </a:lnTo>
                  <a:lnTo>
                    <a:pt x="233" y="291"/>
                  </a:lnTo>
                  <a:lnTo>
                    <a:pt x="245" y="291"/>
                  </a:lnTo>
                  <a:lnTo>
                    <a:pt x="256" y="300"/>
                  </a:lnTo>
                  <a:lnTo>
                    <a:pt x="271" y="306"/>
                  </a:lnTo>
                  <a:lnTo>
                    <a:pt x="283" y="312"/>
                  </a:lnTo>
                  <a:lnTo>
                    <a:pt x="292" y="318"/>
                  </a:lnTo>
                  <a:lnTo>
                    <a:pt x="304" y="324"/>
                  </a:lnTo>
                  <a:lnTo>
                    <a:pt x="319" y="327"/>
                  </a:lnTo>
                  <a:lnTo>
                    <a:pt x="328" y="330"/>
                  </a:lnTo>
                  <a:lnTo>
                    <a:pt x="343" y="336"/>
                  </a:lnTo>
                  <a:lnTo>
                    <a:pt x="352" y="339"/>
                  </a:lnTo>
                  <a:lnTo>
                    <a:pt x="364" y="345"/>
                  </a:lnTo>
                  <a:lnTo>
                    <a:pt x="376" y="351"/>
                  </a:lnTo>
                  <a:lnTo>
                    <a:pt x="388" y="360"/>
                  </a:lnTo>
                  <a:lnTo>
                    <a:pt x="397" y="369"/>
                  </a:lnTo>
                  <a:lnTo>
                    <a:pt x="409" y="375"/>
                  </a:lnTo>
                  <a:lnTo>
                    <a:pt x="418" y="381"/>
                  </a:lnTo>
                  <a:lnTo>
                    <a:pt x="426" y="387"/>
                  </a:lnTo>
                  <a:lnTo>
                    <a:pt x="438" y="387"/>
                  </a:lnTo>
                  <a:lnTo>
                    <a:pt x="450" y="390"/>
                  </a:lnTo>
                  <a:lnTo>
                    <a:pt x="459" y="393"/>
                  </a:lnTo>
                  <a:lnTo>
                    <a:pt x="468" y="393"/>
                  </a:lnTo>
                  <a:lnTo>
                    <a:pt x="477" y="390"/>
                  </a:lnTo>
                  <a:lnTo>
                    <a:pt x="483" y="381"/>
                  </a:lnTo>
                  <a:lnTo>
                    <a:pt x="495" y="381"/>
                  </a:lnTo>
                  <a:lnTo>
                    <a:pt x="507" y="378"/>
                  </a:lnTo>
                  <a:lnTo>
                    <a:pt x="516" y="369"/>
                  </a:lnTo>
                  <a:lnTo>
                    <a:pt x="522" y="360"/>
                  </a:lnTo>
                  <a:lnTo>
                    <a:pt x="522" y="348"/>
                  </a:lnTo>
                  <a:lnTo>
                    <a:pt x="525" y="336"/>
                  </a:lnTo>
                  <a:lnTo>
                    <a:pt x="531" y="327"/>
                  </a:lnTo>
                  <a:lnTo>
                    <a:pt x="537" y="315"/>
                  </a:lnTo>
                  <a:lnTo>
                    <a:pt x="546" y="309"/>
                  </a:lnTo>
                  <a:lnTo>
                    <a:pt x="555" y="303"/>
                  </a:lnTo>
                  <a:lnTo>
                    <a:pt x="564" y="297"/>
                  </a:lnTo>
                  <a:lnTo>
                    <a:pt x="573" y="294"/>
                  </a:lnTo>
                  <a:lnTo>
                    <a:pt x="582" y="288"/>
                  </a:lnTo>
                  <a:lnTo>
                    <a:pt x="593" y="285"/>
                  </a:lnTo>
                  <a:lnTo>
                    <a:pt x="605" y="285"/>
                  </a:lnTo>
                  <a:lnTo>
                    <a:pt x="620" y="285"/>
                  </a:lnTo>
                  <a:lnTo>
                    <a:pt x="629" y="288"/>
                  </a:lnTo>
                  <a:lnTo>
                    <a:pt x="638" y="294"/>
                  </a:lnTo>
                  <a:lnTo>
                    <a:pt x="641" y="303"/>
                  </a:lnTo>
                  <a:lnTo>
                    <a:pt x="641" y="312"/>
                  </a:lnTo>
                  <a:lnTo>
                    <a:pt x="650" y="321"/>
                  </a:lnTo>
                  <a:lnTo>
                    <a:pt x="653" y="330"/>
                  </a:lnTo>
                  <a:lnTo>
                    <a:pt x="665" y="339"/>
                  </a:lnTo>
                  <a:lnTo>
                    <a:pt x="668" y="348"/>
                  </a:lnTo>
                  <a:lnTo>
                    <a:pt x="668" y="357"/>
                  </a:lnTo>
                  <a:lnTo>
                    <a:pt x="659" y="363"/>
                  </a:lnTo>
                  <a:lnTo>
                    <a:pt x="650" y="366"/>
                  </a:lnTo>
                  <a:lnTo>
                    <a:pt x="638" y="375"/>
                  </a:lnTo>
                  <a:lnTo>
                    <a:pt x="635" y="387"/>
                  </a:lnTo>
                  <a:lnTo>
                    <a:pt x="626" y="393"/>
                  </a:lnTo>
                  <a:lnTo>
                    <a:pt x="626" y="402"/>
                  </a:lnTo>
                  <a:lnTo>
                    <a:pt x="623" y="411"/>
                  </a:lnTo>
                  <a:lnTo>
                    <a:pt x="620" y="420"/>
                  </a:lnTo>
                  <a:lnTo>
                    <a:pt x="611" y="423"/>
                  </a:lnTo>
                  <a:lnTo>
                    <a:pt x="611" y="432"/>
                  </a:lnTo>
                  <a:lnTo>
                    <a:pt x="608" y="441"/>
                  </a:lnTo>
                  <a:lnTo>
                    <a:pt x="608" y="453"/>
                  </a:lnTo>
                  <a:lnTo>
                    <a:pt x="608" y="465"/>
                  </a:lnTo>
                  <a:lnTo>
                    <a:pt x="605" y="474"/>
                  </a:lnTo>
                  <a:lnTo>
                    <a:pt x="602" y="483"/>
                  </a:lnTo>
                  <a:lnTo>
                    <a:pt x="593" y="489"/>
                  </a:lnTo>
                  <a:lnTo>
                    <a:pt x="585" y="489"/>
                  </a:lnTo>
                  <a:lnTo>
                    <a:pt x="576" y="495"/>
                  </a:lnTo>
                  <a:lnTo>
                    <a:pt x="573" y="504"/>
                  </a:lnTo>
                  <a:lnTo>
                    <a:pt x="567" y="516"/>
                  </a:lnTo>
                  <a:lnTo>
                    <a:pt x="564" y="525"/>
                  </a:lnTo>
                  <a:lnTo>
                    <a:pt x="564" y="534"/>
                  </a:lnTo>
                  <a:lnTo>
                    <a:pt x="567" y="543"/>
                  </a:lnTo>
                  <a:lnTo>
                    <a:pt x="567" y="555"/>
                  </a:lnTo>
                  <a:lnTo>
                    <a:pt x="567" y="564"/>
                  </a:lnTo>
                  <a:lnTo>
                    <a:pt x="567" y="573"/>
                  </a:lnTo>
                  <a:lnTo>
                    <a:pt x="564" y="585"/>
                  </a:lnTo>
                  <a:lnTo>
                    <a:pt x="555" y="591"/>
                  </a:lnTo>
                  <a:lnTo>
                    <a:pt x="552" y="600"/>
                  </a:lnTo>
                  <a:lnTo>
                    <a:pt x="543" y="606"/>
                  </a:lnTo>
                  <a:lnTo>
                    <a:pt x="543" y="597"/>
                  </a:lnTo>
                  <a:lnTo>
                    <a:pt x="543" y="588"/>
                  </a:lnTo>
                  <a:lnTo>
                    <a:pt x="543" y="579"/>
                  </a:lnTo>
                  <a:lnTo>
                    <a:pt x="546" y="570"/>
                  </a:lnTo>
                  <a:lnTo>
                    <a:pt x="546" y="561"/>
                  </a:lnTo>
                  <a:lnTo>
                    <a:pt x="549" y="552"/>
                  </a:lnTo>
                  <a:lnTo>
                    <a:pt x="549" y="543"/>
                  </a:lnTo>
                  <a:lnTo>
                    <a:pt x="540" y="537"/>
                  </a:lnTo>
                  <a:lnTo>
                    <a:pt x="531" y="534"/>
                  </a:lnTo>
                  <a:lnTo>
                    <a:pt x="522" y="525"/>
                  </a:lnTo>
                  <a:lnTo>
                    <a:pt x="516" y="516"/>
                  </a:lnTo>
                  <a:lnTo>
                    <a:pt x="510" y="507"/>
                  </a:lnTo>
                  <a:lnTo>
                    <a:pt x="510" y="495"/>
                  </a:lnTo>
                  <a:lnTo>
                    <a:pt x="510" y="486"/>
                  </a:lnTo>
                  <a:lnTo>
                    <a:pt x="519" y="483"/>
                  </a:lnTo>
                  <a:lnTo>
                    <a:pt x="528" y="477"/>
                  </a:lnTo>
                  <a:lnTo>
                    <a:pt x="528" y="468"/>
                  </a:lnTo>
                  <a:lnTo>
                    <a:pt x="516" y="465"/>
                  </a:lnTo>
                  <a:lnTo>
                    <a:pt x="507" y="465"/>
                  </a:lnTo>
                  <a:lnTo>
                    <a:pt x="495" y="459"/>
                  </a:lnTo>
                  <a:lnTo>
                    <a:pt x="483" y="453"/>
                  </a:lnTo>
                  <a:lnTo>
                    <a:pt x="468" y="453"/>
                  </a:lnTo>
                  <a:lnTo>
                    <a:pt x="459" y="453"/>
                  </a:lnTo>
                  <a:lnTo>
                    <a:pt x="447" y="450"/>
                  </a:lnTo>
                  <a:lnTo>
                    <a:pt x="438" y="450"/>
                  </a:lnTo>
                  <a:lnTo>
                    <a:pt x="429" y="447"/>
                  </a:lnTo>
                  <a:lnTo>
                    <a:pt x="420" y="441"/>
                  </a:lnTo>
                  <a:lnTo>
                    <a:pt x="412" y="435"/>
                  </a:lnTo>
                  <a:lnTo>
                    <a:pt x="403" y="420"/>
                  </a:lnTo>
                  <a:lnTo>
                    <a:pt x="394" y="408"/>
                  </a:lnTo>
                  <a:lnTo>
                    <a:pt x="382" y="408"/>
                  </a:lnTo>
                  <a:lnTo>
                    <a:pt x="370" y="408"/>
                  </a:lnTo>
                  <a:lnTo>
                    <a:pt x="361" y="408"/>
                  </a:lnTo>
                  <a:lnTo>
                    <a:pt x="352" y="408"/>
                  </a:lnTo>
                  <a:lnTo>
                    <a:pt x="340" y="408"/>
                  </a:lnTo>
                  <a:lnTo>
                    <a:pt x="325" y="405"/>
                  </a:lnTo>
                  <a:lnTo>
                    <a:pt x="316" y="402"/>
                  </a:lnTo>
                  <a:lnTo>
                    <a:pt x="304" y="393"/>
                  </a:lnTo>
                  <a:lnTo>
                    <a:pt x="298" y="384"/>
                  </a:lnTo>
                  <a:lnTo>
                    <a:pt x="289" y="375"/>
                  </a:lnTo>
                  <a:lnTo>
                    <a:pt x="280" y="369"/>
                  </a:lnTo>
                  <a:lnTo>
                    <a:pt x="268" y="369"/>
                  </a:lnTo>
                  <a:lnTo>
                    <a:pt x="256" y="369"/>
                  </a:lnTo>
                  <a:lnTo>
                    <a:pt x="248" y="366"/>
                  </a:lnTo>
                  <a:lnTo>
                    <a:pt x="239" y="360"/>
                  </a:lnTo>
                  <a:lnTo>
                    <a:pt x="227" y="360"/>
                  </a:lnTo>
                  <a:lnTo>
                    <a:pt x="218" y="360"/>
                  </a:lnTo>
                  <a:lnTo>
                    <a:pt x="209" y="360"/>
                  </a:lnTo>
                  <a:lnTo>
                    <a:pt x="194" y="360"/>
                  </a:lnTo>
                  <a:lnTo>
                    <a:pt x="182" y="357"/>
                  </a:lnTo>
                  <a:lnTo>
                    <a:pt x="173" y="354"/>
                  </a:lnTo>
                  <a:lnTo>
                    <a:pt x="164" y="345"/>
                  </a:lnTo>
                  <a:lnTo>
                    <a:pt x="155" y="336"/>
                  </a:lnTo>
                  <a:lnTo>
                    <a:pt x="146" y="333"/>
                  </a:lnTo>
                  <a:lnTo>
                    <a:pt x="137" y="324"/>
                  </a:lnTo>
                  <a:lnTo>
                    <a:pt x="125" y="318"/>
                  </a:lnTo>
                  <a:lnTo>
                    <a:pt x="125" y="309"/>
                  </a:lnTo>
                  <a:lnTo>
                    <a:pt x="125" y="300"/>
                  </a:lnTo>
                  <a:lnTo>
                    <a:pt x="125" y="291"/>
                  </a:lnTo>
                  <a:lnTo>
                    <a:pt x="125" y="282"/>
                  </a:lnTo>
                  <a:lnTo>
                    <a:pt x="128" y="273"/>
                  </a:lnTo>
                  <a:lnTo>
                    <a:pt x="131" y="264"/>
                  </a:lnTo>
                  <a:lnTo>
                    <a:pt x="140" y="261"/>
                  </a:lnTo>
                  <a:lnTo>
                    <a:pt x="146" y="252"/>
                  </a:lnTo>
                  <a:lnTo>
                    <a:pt x="152" y="243"/>
                  </a:lnTo>
                  <a:lnTo>
                    <a:pt x="152" y="234"/>
                  </a:lnTo>
                  <a:lnTo>
                    <a:pt x="161" y="24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97" name="Freeform 64"/>
            <p:cNvSpPr>
              <a:spLocks/>
            </p:cNvSpPr>
            <p:nvPr/>
          </p:nvSpPr>
          <p:spPr bwMode="auto">
            <a:xfrm>
              <a:off x="1180" y="1390"/>
              <a:ext cx="785" cy="616"/>
            </a:xfrm>
            <a:custGeom>
              <a:avLst/>
              <a:gdLst>
                <a:gd name="T0" fmla="*/ 9 w 785"/>
                <a:gd name="T1" fmla="*/ 30 h 616"/>
                <a:gd name="T2" fmla="*/ 36 w 785"/>
                <a:gd name="T3" fmla="*/ 54 h 616"/>
                <a:gd name="T4" fmla="*/ 45 w 785"/>
                <a:gd name="T5" fmla="*/ 78 h 616"/>
                <a:gd name="T6" fmla="*/ 45 w 785"/>
                <a:gd name="T7" fmla="*/ 108 h 616"/>
                <a:gd name="T8" fmla="*/ 69 w 785"/>
                <a:gd name="T9" fmla="*/ 126 h 616"/>
                <a:gd name="T10" fmla="*/ 95 w 785"/>
                <a:gd name="T11" fmla="*/ 132 h 616"/>
                <a:gd name="T12" fmla="*/ 128 w 785"/>
                <a:gd name="T13" fmla="*/ 117 h 616"/>
                <a:gd name="T14" fmla="*/ 146 w 785"/>
                <a:gd name="T15" fmla="*/ 117 h 616"/>
                <a:gd name="T16" fmla="*/ 155 w 785"/>
                <a:gd name="T17" fmla="*/ 147 h 616"/>
                <a:gd name="T18" fmla="*/ 158 w 785"/>
                <a:gd name="T19" fmla="*/ 174 h 616"/>
                <a:gd name="T20" fmla="*/ 158 w 785"/>
                <a:gd name="T21" fmla="*/ 201 h 616"/>
                <a:gd name="T22" fmla="*/ 158 w 785"/>
                <a:gd name="T23" fmla="*/ 228 h 616"/>
                <a:gd name="T24" fmla="*/ 176 w 785"/>
                <a:gd name="T25" fmla="*/ 255 h 616"/>
                <a:gd name="T26" fmla="*/ 176 w 785"/>
                <a:gd name="T27" fmla="*/ 282 h 616"/>
                <a:gd name="T28" fmla="*/ 182 w 785"/>
                <a:gd name="T29" fmla="*/ 309 h 616"/>
                <a:gd name="T30" fmla="*/ 197 w 785"/>
                <a:gd name="T31" fmla="*/ 336 h 616"/>
                <a:gd name="T32" fmla="*/ 212 w 785"/>
                <a:gd name="T33" fmla="*/ 360 h 616"/>
                <a:gd name="T34" fmla="*/ 230 w 785"/>
                <a:gd name="T35" fmla="*/ 387 h 616"/>
                <a:gd name="T36" fmla="*/ 235 w 785"/>
                <a:gd name="T37" fmla="*/ 417 h 616"/>
                <a:gd name="T38" fmla="*/ 235 w 785"/>
                <a:gd name="T39" fmla="*/ 444 h 616"/>
                <a:gd name="T40" fmla="*/ 250 w 785"/>
                <a:gd name="T41" fmla="*/ 465 h 616"/>
                <a:gd name="T42" fmla="*/ 265 w 785"/>
                <a:gd name="T43" fmla="*/ 492 h 616"/>
                <a:gd name="T44" fmla="*/ 277 w 785"/>
                <a:gd name="T45" fmla="*/ 522 h 616"/>
                <a:gd name="T46" fmla="*/ 286 w 785"/>
                <a:gd name="T47" fmla="*/ 552 h 616"/>
                <a:gd name="T48" fmla="*/ 295 w 785"/>
                <a:gd name="T49" fmla="*/ 579 h 616"/>
                <a:gd name="T50" fmla="*/ 307 w 785"/>
                <a:gd name="T51" fmla="*/ 606 h 616"/>
                <a:gd name="T52" fmla="*/ 328 w 785"/>
                <a:gd name="T53" fmla="*/ 612 h 616"/>
                <a:gd name="T54" fmla="*/ 358 w 785"/>
                <a:gd name="T55" fmla="*/ 588 h 616"/>
                <a:gd name="T56" fmla="*/ 376 w 785"/>
                <a:gd name="T57" fmla="*/ 564 h 616"/>
                <a:gd name="T58" fmla="*/ 388 w 785"/>
                <a:gd name="T59" fmla="*/ 537 h 616"/>
                <a:gd name="T60" fmla="*/ 393 w 785"/>
                <a:gd name="T61" fmla="*/ 507 h 616"/>
                <a:gd name="T62" fmla="*/ 396 w 785"/>
                <a:gd name="T63" fmla="*/ 480 h 616"/>
                <a:gd name="T64" fmla="*/ 396 w 785"/>
                <a:gd name="T65" fmla="*/ 450 h 616"/>
                <a:gd name="T66" fmla="*/ 405 w 785"/>
                <a:gd name="T67" fmla="*/ 423 h 616"/>
                <a:gd name="T68" fmla="*/ 405 w 785"/>
                <a:gd name="T69" fmla="*/ 393 h 616"/>
                <a:gd name="T70" fmla="*/ 405 w 785"/>
                <a:gd name="T71" fmla="*/ 366 h 616"/>
                <a:gd name="T72" fmla="*/ 411 w 785"/>
                <a:gd name="T73" fmla="*/ 339 h 616"/>
                <a:gd name="T74" fmla="*/ 432 w 785"/>
                <a:gd name="T75" fmla="*/ 327 h 616"/>
                <a:gd name="T76" fmla="*/ 450 w 785"/>
                <a:gd name="T77" fmla="*/ 309 h 616"/>
                <a:gd name="T78" fmla="*/ 474 w 785"/>
                <a:gd name="T79" fmla="*/ 291 h 616"/>
                <a:gd name="T80" fmla="*/ 498 w 785"/>
                <a:gd name="T81" fmla="*/ 267 h 616"/>
                <a:gd name="T82" fmla="*/ 525 w 785"/>
                <a:gd name="T83" fmla="*/ 243 h 616"/>
                <a:gd name="T84" fmla="*/ 551 w 785"/>
                <a:gd name="T85" fmla="*/ 219 h 616"/>
                <a:gd name="T86" fmla="*/ 566 w 785"/>
                <a:gd name="T87" fmla="*/ 195 h 616"/>
                <a:gd name="T88" fmla="*/ 584 w 785"/>
                <a:gd name="T89" fmla="*/ 174 h 616"/>
                <a:gd name="T90" fmla="*/ 608 w 785"/>
                <a:gd name="T91" fmla="*/ 150 h 616"/>
                <a:gd name="T92" fmla="*/ 614 w 785"/>
                <a:gd name="T93" fmla="*/ 120 h 616"/>
                <a:gd name="T94" fmla="*/ 641 w 785"/>
                <a:gd name="T95" fmla="*/ 99 h 616"/>
                <a:gd name="T96" fmla="*/ 668 w 785"/>
                <a:gd name="T97" fmla="*/ 93 h 616"/>
                <a:gd name="T98" fmla="*/ 698 w 785"/>
                <a:gd name="T99" fmla="*/ 99 h 616"/>
                <a:gd name="T100" fmla="*/ 724 w 785"/>
                <a:gd name="T101" fmla="*/ 81 h 616"/>
                <a:gd name="T102" fmla="*/ 754 w 785"/>
                <a:gd name="T103" fmla="*/ 90 h 616"/>
                <a:gd name="T104" fmla="*/ 775 w 785"/>
                <a:gd name="T105" fmla="*/ 114 h 61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85"/>
                <a:gd name="T160" fmla="*/ 0 h 616"/>
                <a:gd name="T161" fmla="*/ 785 w 785"/>
                <a:gd name="T162" fmla="*/ 616 h 61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85" h="616">
                  <a:moveTo>
                    <a:pt x="18" y="0"/>
                  </a:moveTo>
                  <a:lnTo>
                    <a:pt x="0" y="24"/>
                  </a:lnTo>
                  <a:lnTo>
                    <a:pt x="9" y="30"/>
                  </a:lnTo>
                  <a:lnTo>
                    <a:pt x="18" y="39"/>
                  </a:lnTo>
                  <a:lnTo>
                    <a:pt x="27" y="48"/>
                  </a:lnTo>
                  <a:lnTo>
                    <a:pt x="36" y="54"/>
                  </a:lnTo>
                  <a:lnTo>
                    <a:pt x="45" y="60"/>
                  </a:lnTo>
                  <a:lnTo>
                    <a:pt x="45" y="69"/>
                  </a:lnTo>
                  <a:lnTo>
                    <a:pt x="45" y="78"/>
                  </a:lnTo>
                  <a:lnTo>
                    <a:pt x="42" y="90"/>
                  </a:lnTo>
                  <a:lnTo>
                    <a:pt x="42" y="99"/>
                  </a:lnTo>
                  <a:lnTo>
                    <a:pt x="45" y="108"/>
                  </a:lnTo>
                  <a:lnTo>
                    <a:pt x="54" y="108"/>
                  </a:lnTo>
                  <a:lnTo>
                    <a:pt x="66" y="114"/>
                  </a:lnTo>
                  <a:lnTo>
                    <a:pt x="69" y="126"/>
                  </a:lnTo>
                  <a:lnTo>
                    <a:pt x="78" y="132"/>
                  </a:lnTo>
                  <a:lnTo>
                    <a:pt x="86" y="132"/>
                  </a:lnTo>
                  <a:lnTo>
                    <a:pt x="95" y="132"/>
                  </a:lnTo>
                  <a:lnTo>
                    <a:pt x="104" y="132"/>
                  </a:lnTo>
                  <a:lnTo>
                    <a:pt x="116" y="126"/>
                  </a:lnTo>
                  <a:lnTo>
                    <a:pt x="128" y="117"/>
                  </a:lnTo>
                  <a:lnTo>
                    <a:pt x="134" y="108"/>
                  </a:lnTo>
                  <a:lnTo>
                    <a:pt x="143" y="108"/>
                  </a:lnTo>
                  <a:lnTo>
                    <a:pt x="146" y="117"/>
                  </a:lnTo>
                  <a:lnTo>
                    <a:pt x="152" y="126"/>
                  </a:lnTo>
                  <a:lnTo>
                    <a:pt x="152" y="138"/>
                  </a:lnTo>
                  <a:lnTo>
                    <a:pt x="155" y="147"/>
                  </a:lnTo>
                  <a:lnTo>
                    <a:pt x="158" y="156"/>
                  </a:lnTo>
                  <a:lnTo>
                    <a:pt x="158" y="165"/>
                  </a:lnTo>
                  <a:lnTo>
                    <a:pt x="158" y="174"/>
                  </a:lnTo>
                  <a:lnTo>
                    <a:pt x="158" y="183"/>
                  </a:lnTo>
                  <a:lnTo>
                    <a:pt x="158" y="192"/>
                  </a:lnTo>
                  <a:lnTo>
                    <a:pt x="158" y="201"/>
                  </a:lnTo>
                  <a:lnTo>
                    <a:pt x="158" y="210"/>
                  </a:lnTo>
                  <a:lnTo>
                    <a:pt x="158" y="219"/>
                  </a:lnTo>
                  <a:lnTo>
                    <a:pt x="158" y="228"/>
                  </a:lnTo>
                  <a:lnTo>
                    <a:pt x="164" y="237"/>
                  </a:lnTo>
                  <a:lnTo>
                    <a:pt x="173" y="246"/>
                  </a:lnTo>
                  <a:lnTo>
                    <a:pt x="176" y="255"/>
                  </a:lnTo>
                  <a:lnTo>
                    <a:pt x="176" y="264"/>
                  </a:lnTo>
                  <a:lnTo>
                    <a:pt x="176" y="273"/>
                  </a:lnTo>
                  <a:lnTo>
                    <a:pt x="176" y="282"/>
                  </a:lnTo>
                  <a:lnTo>
                    <a:pt x="176" y="291"/>
                  </a:lnTo>
                  <a:lnTo>
                    <a:pt x="176" y="300"/>
                  </a:lnTo>
                  <a:lnTo>
                    <a:pt x="182" y="309"/>
                  </a:lnTo>
                  <a:lnTo>
                    <a:pt x="188" y="318"/>
                  </a:lnTo>
                  <a:lnTo>
                    <a:pt x="194" y="327"/>
                  </a:lnTo>
                  <a:lnTo>
                    <a:pt x="197" y="336"/>
                  </a:lnTo>
                  <a:lnTo>
                    <a:pt x="200" y="345"/>
                  </a:lnTo>
                  <a:lnTo>
                    <a:pt x="203" y="354"/>
                  </a:lnTo>
                  <a:lnTo>
                    <a:pt x="212" y="360"/>
                  </a:lnTo>
                  <a:lnTo>
                    <a:pt x="215" y="369"/>
                  </a:lnTo>
                  <a:lnTo>
                    <a:pt x="224" y="378"/>
                  </a:lnTo>
                  <a:lnTo>
                    <a:pt x="230" y="387"/>
                  </a:lnTo>
                  <a:lnTo>
                    <a:pt x="235" y="396"/>
                  </a:lnTo>
                  <a:lnTo>
                    <a:pt x="235" y="408"/>
                  </a:lnTo>
                  <a:lnTo>
                    <a:pt x="235" y="417"/>
                  </a:lnTo>
                  <a:lnTo>
                    <a:pt x="235" y="426"/>
                  </a:lnTo>
                  <a:lnTo>
                    <a:pt x="235" y="435"/>
                  </a:lnTo>
                  <a:lnTo>
                    <a:pt x="235" y="444"/>
                  </a:lnTo>
                  <a:lnTo>
                    <a:pt x="244" y="447"/>
                  </a:lnTo>
                  <a:lnTo>
                    <a:pt x="247" y="456"/>
                  </a:lnTo>
                  <a:lnTo>
                    <a:pt x="250" y="465"/>
                  </a:lnTo>
                  <a:lnTo>
                    <a:pt x="256" y="474"/>
                  </a:lnTo>
                  <a:lnTo>
                    <a:pt x="262" y="483"/>
                  </a:lnTo>
                  <a:lnTo>
                    <a:pt x="265" y="492"/>
                  </a:lnTo>
                  <a:lnTo>
                    <a:pt x="274" y="504"/>
                  </a:lnTo>
                  <a:lnTo>
                    <a:pt x="274" y="513"/>
                  </a:lnTo>
                  <a:lnTo>
                    <a:pt x="277" y="522"/>
                  </a:lnTo>
                  <a:lnTo>
                    <a:pt x="283" y="531"/>
                  </a:lnTo>
                  <a:lnTo>
                    <a:pt x="283" y="540"/>
                  </a:lnTo>
                  <a:lnTo>
                    <a:pt x="286" y="552"/>
                  </a:lnTo>
                  <a:lnTo>
                    <a:pt x="292" y="561"/>
                  </a:lnTo>
                  <a:lnTo>
                    <a:pt x="295" y="570"/>
                  </a:lnTo>
                  <a:lnTo>
                    <a:pt x="295" y="579"/>
                  </a:lnTo>
                  <a:lnTo>
                    <a:pt x="298" y="588"/>
                  </a:lnTo>
                  <a:lnTo>
                    <a:pt x="304" y="597"/>
                  </a:lnTo>
                  <a:lnTo>
                    <a:pt x="307" y="606"/>
                  </a:lnTo>
                  <a:lnTo>
                    <a:pt x="310" y="615"/>
                  </a:lnTo>
                  <a:lnTo>
                    <a:pt x="319" y="615"/>
                  </a:lnTo>
                  <a:lnTo>
                    <a:pt x="328" y="612"/>
                  </a:lnTo>
                  <a:lnTo>
                    <a:pt x="343" y="606"/>
                  </a:lnTo>
                  <a:lnTo>
                    <a:pt x="349" y="597"/>
                  </a:lnTo>
                  <a:lnTo>
                    <a:pt x="358" y="588"/>
                  </a:lnTo>
                  <a:lnTo>
                    <a:pt x="367" y="582"/>
                  </a:lnTo>
                  <a:lnTo>
                    <a:pt x="370" y="573"/>
                  </a:lnTo>
                  <a:lnTo>
                    <a:pt x="376" y="564"/>
                  </a:lnTo>
                  <a:lnTo>
                    <a:pt x="379" y="555"/>
                  </a:lnTo>
                  <a:lnTo>
                    <a:pt x="379" y="543"/>
                  </a:lnTo>
                  <a:lnTo>
                    <a:pt x="388" y="537"/>
                  </a:lnTo>
                  <a:lnTo>
                    <a:pt x="391" y="528"/>
                  </a:lnTo>
                  <a:lnTo>
                    <a:pt x="393" y="519"/>
                  </a:lnTo>
                  <a:lnTo>
                    <a:pt x="393" y="507"/>
                  </a:lnTo>
                  <a:lnTo>
                    <a:pt x="396" y="498"/>
                  </a:lnTo>
                  <a:lnTo>
                    <a:pt x="396" y="489"/>
                  </a:lnTo>
                  <a:lnTo>
                    <a:pt x="396" y="480"/>
                  </a:lnTo>
                  <a:lnTo>
                    <a:pt x="396" y="471"/>
                  </a:lnTo>
                  <a:lnTo>
                    <a:pt x="393" y="459"/>
                  </a:lnTo>
                  <a:lnTo>
                    <a:pt x="396" y="450"/>
                  </a:lnTo>
                  <a:lnTo>
                    <a:pt x="402" y="441"/>
                  </a:lnTo>
                  <a:lnTo>
                    <a:pt x="405" y="432"/>
                  </a:lnTo>
                  <a:lnTo>
                    <a:pt x="405" y="423"/>
                  </a:lnTo>
                  <a:lnTo>
                    <a:pt x="405" y="411"/>
                  </a:lnTo>
                  <a:lnTo>
                    <a:pt x="405" y="402"/>
                  </a:lnTo>
                  <a:lnTo>
                    <a:pt x="405" y="393"/>
                  </a:lnTo>
                  <a:lnTo>
                    <a:pt x="405" y="384"/>
                  </a:lnTo>
                  <a:lnTo>
                    <a:pt x="405" y="375"/>
                  </a:lnTo>
                  <a:lnTo>
                    <a:pt x="405" y="366"/>
                  </a:lnTo>
                  <a:lnTo>
                    <a:pt x="405" y="357"/>
                  </a:lnTo>
                  <a:lnTo>
                    <a:pt x="405" y="348"/>
                  </a:lnTo>
                  <a:lnTo>
                    <a:pt x="411" y="339"/>
                  </a:lnTo>
                  <a:lnTo>
                    <a:pt x="414" y="330"/>
                  </a:lnTo>
                  <a:lnTo>
                    <a:pt x="423" y="333"/>
                  </a:lnTo>
                  <a:lnTo>
                    <a:pt x="432" y="327"/>
                  </a:lnTo>
                  <a:lnTo>
                    <a:pt x="438" y="318"/>
                  </a:lnTo>
                  <a:lnTo>
                    <a:pt x="441" y="309"/>
                  </a:lnTo>
                  <a:lnTo>
                    <a:pt x="450" y="309"/>
                  </a:lnTo>
                  <a:lnTo>
                    <a:pt x="459" y="309"/>
                  </a:lnTo>
                  <a:lnTo>
                    <a:pt x="468" y="300"/>
                  </a:lnTo>
                  <a:lnTo>
                    <a:pt x="474" y="291"/>
                  </a:lnTo>
                  <a:lnTo>
                    <a:pt x="483" y="279"/>
                  </a:lnTo>
                  <a:lnTo>
                    <a:pt x="489" y="270"/>
                  </a:lnTo>
                  <a:lnTo>
                    <a:pt x="498" y="267"/>
                  </a:lnTo>
                  <a:lnTo>
                    <a:pt x="510" y="258"/>
                  </a:lnTo>
                  <a:lnTo>
                    <a:pt x="516" y="249"/>
                  </a:lnTo>
                  <a:lnTo>
                    <a:pt x="525" y="243"/>
                  </a:lnTo>
                  <a:lnTo>
                    <a:pt x="534" y="234"/>
                  </a:lnTo>
                  <a:lnTo>
                    <a:pt x="546" y="228"/>
                  </a:lnTo>
                  <a:lnTo>
                    <a:pt x="551" y="219"/>
                  </a:lnTo>
                  <a:lnTo>
                    <a:pt x="557" y="210"/>
                  </a:lnTo>
                  <a:lnTo>
                    <a:pt x="557" y="201"/>
                  </a:lnTo>
                  <a:lnTo>
                    <a:pt x="566" y="195"/>
                  </a:lnTo>
                  <a:lnTo>
                    <a:pt x="569" y="186"/>
                  </a:lnTo>
                  <a:lnTo>
                    <a:pt x="578" y="183"/>
                  </a:lnTo>
                  <a:lnTo>
                    <a:pt x="584" y="174"/>
                  </a:lnTo>
                  <a:lnTo>
                    <a:pt x="593" y="168"/>
                  </a:lnTo>
                  <a:lnTo>
                    <a:pt x="599" y="159"/>
                  </a:lnTo>
                  <a:lnTo>
                    <a:pt x="608" y="150"/>
                  </a:lnTo>
                  <a:lnTo>
                    <a:pt x="608" y="138"/>
                  </a:lnTo>
                  <a:lnTo>
                    <a:pt x="611" y="129"/>
                  </a:lnTo>
                  <a:lnTo>
                    <a:pt x="614" y="120"/>
                  </a:lnTo>
                  <a:lnTo>
                    <a:pt x="617" y="111"/>
                  </a:lnTo>
                  <a:lnTo>
                    <a:pt x="629" y="108"/>
                  </a:lnTo>
                  <a:lnTo>
                    <a:pt x="641" y="99"/>
                  </a:lnTo>
                  <a:lnTo>
                    <a:pt x="650" y="93"/>
                  </a:lnTo>
                  <a:lnTo>
                    <a:pt x="659" y="87"/>
                  </a:lnTo>
                  <a:lnTo>
                    <a:pt x="668" y="93"/>
                  </a:lnTo>
                  <a:lnTo>
                    <a:pt x="677" y="99"/>
                  </a:lnTo>
                  <a:lnTo>
                    <a:pt x="686" y="99"/>
                  </a:lnTo>
                  <a:lnTo>
                    <a:pt x="698" y="99"/>
                  </a:lnTo>
                  <a:lnTo>
                    <a:pt x="706" y="90"/>
                  </a:lnTo>
                  <a:lnTo>
                    <a:pt x="715" y="84"/>
                  </a:lnTo>
                  <a:lnTo>
                    <a:pt x="724" y="81"/>
                  </a:lnTo>
                  <a:lnTo>
                    <a:pt x="736" y="75"/>
                  </a:lnTo>
                  <a:lnTo>
                    <a:pt x="745" y="81"/>
                  </a:lnTo>
                  <a:lnTo>
                    <a:pt x="754" y="90"/>
                  </a:lnTo>
                  <a:lnTo>
                    <a:pt x="763" y="99"/>
                  </a:lnTo>
                  <a:lnTo>
                    <a:pt x="772" y="105"/>
                  </a:lnTo>
                  <a:lnTo>
                    <a:pt x="775" y="114"/>
                  </a:lnTo>
                  <a:lnTo>
                    <a:pt x="784" y="117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98" name="Freeform 65"/>
            <p:cNvSpPr>
              <a:spLocks/>
            </p:cNvSpPr>
            <p:nvPr/>
          </p:nvSpPr>
          <p:spPr bwMode="auto">
            <a:xfrm>
              <a:off x="1818" y="1342"/>
              <a:ext cx="22" cy="145"/>
            </a:xfrm>
            <a:custGeom>
              <a:avLst/>
              <a:gdLst>
                <a:gd name="T0" fmla="*/ 0 w 22"/>
                <a:gd name="T1" fmla="*/ 0 h 145"/>
                <a:gd name="T2" fmla="*/ 15 w 22"/>
                <a:gd name="T3" fmla="*/ 6 h 145"/>
                <a:gd name="T4" fmla="*/ 12 w 22"/>
                <a:gd name="T5" fmla="*/ 15 h 145"/>
                <a:gd name="T6" fmla="*/ 12 w 22"/>
                <a:gd name="T7" fmla="*/ 24 h 145"/>
                <a:gd name="T8" fmla="*/ 6 w 22"/>
                <a:gd name="T9" fmla="*/ 33 h 145"/>
                <a:gd name="T10" fmla="*/ 3 w 22"/>
                <a:gd name="T11" fmla="*/ 42 h 145"/>
                <a:gd name="T12" fmla="*/ 3 w 22"/>
                <a:gd name="T13" fmla="*/ 51 h 145"/>
                <a:gd name="T14" fmla="*/ 3 w 22"/>
                <a:gd name="T15" fmla="*/ 60 h 145"/>
                <a:gd name="T16" fmla="*/ 3 w 22"/>
                <a:gd name="T17" fmla="*/ 69 h 145"/>
                <a:gd name="T18" fmla="*/ 3 w 22"/>
                <a:gd name="T19" fmla="*/ 78 h 145"/>
                <a:gd name="T20" fmla="*/ 3 w 22"/>
                <a:gd name="T21" fmla="*/ 90 h 145"/>
                <a:gd name="T22" fmla="*/ 3 w 22"/>
                <a:gd name="T23" fmla="*/ 99 h 145"/>
                <a:gd name="T24" fmla="*/ 6 w 22"/>
                <a:gd name="T25" fmla="*/ 108 h 145"/>
                <a:gd name="T26" fmla="*/ 9 w 22"/>
                <a:gd name="T27" fmla="*/ 117 h 145"/>
                <a:gd name="T28" fmla="*/ 12 w 22"/>
                <a:gd name="T29" fmla="*/ 126 h 145"/>
                <a:gd name="T30" fmla="*/ 21 w 22"/>
                <a:gd name="T31" fmla="*/ 135 h 145"/>
                <a:gd name="T32" fmla="*/ 21 w 22"/>
                <a:gd name="T33" fmla="*/ 144 h 1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2"/>
                <a:gd name="T52" fmla="*/ 0 h 145"/>
                <a:gd name="T53" fmla="*/ 22 w 22"/>
                <a:gd name="T54" fmla="*/ 145 h 1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2" h="145">
                  <a:moveTo>
                    <a:pt x="0" y="0"/>
                  </a:moveTo>
                  <a:lnTo>
                    <a:pt x="15" y="6"/>
                  </a:lnTo>
                  <a:lnTo>
                    <a:pt x="12" y="15"/>
                  </a:lnTo>
                  <a:lnTo>
                    <a:pt x="12" y="24"/>
                  </a:lnTo>
                  <a:lnTo>
                    <a:pt x="6" y="33"/>
                  </a:lnTo>
                  <a:lnTo>
                    <a:pt x="3" y="42"/>
                  </a:lnTo>
                  <a:lnTo>
                    <a:pt x="3" y="51"/>
                  </a:lnTo>
                  <a:lnTo>
                    <a:pt x="3" y="60"/>
                  </a:lnTo>
                  <a:lnTo>
                    <a:pt x="3" y="69"/>
                  </a:lnTo>
                  <a:lnTo>
                    <a:pt x="3" y="78"/>
                  </a:lnTo>
                  <a:lnTo>
                    <a:pt x="3" y="90"/>
                  </a:lnTo>
                  <a:lnTo>
                    <a:pt x="3" y="99"/>
                  </a:lnTo>
                  <a:lnTo>
                    <a:pt x="6" y="108"/>
                  </a:lnTo>
                  <a:lnTo>
                    <a:pt x="9" y="117"/>
                  </a:lnTo>
                  <a:lnTo>
                    <a:pt x="12" y="126"/>
                  </a:lnTo>
                  <a:lnTo>
                    <a:pt x="21" y="135"/>
                  </a:lnTo>
                  <a:lnTo>
                    <a:pt x="21" y="14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299" name="Freeform 66"/>
            <p:cNvSpPr>
              <a:spLocks/>
            </p:cNvSpPr>
            <p:nvPr/>
          </p:nvSpPr>
          <p:spPr bwMode="auto">
            <a:xfrm>
              <a:off x="1961" y="1486"/>
              <a:ext cx="165" cy="232"/>
            </a:xfrm>
            <a:custGeom>
              <a:avLst/>
              <a:gdLst>
                <a:gd name="T0" fmla="*/ 0 w 165"/>
                <a:gd name="T1" fmla="*/ 0 h 232"/>
                <a:gd name="T2" fmla="*/ 6 w 165"/>
                <a:gd name="T3" fmla="*/ 9 h 232"/>
                <a:gd name="T4" fmla="*/ 6 w 165"/>
                <a:gd name="T5" fmla="*/ 18 h 232"/>
                <a:gd name="T6" fmla="*/ 6 w 165"/>
                <a:gd name="T7" fmla="*/ 27 h 232"/>
                <a:gd name="T8" fmla="*/ 6 w 165"/>
                <a:gd name="T9" fmla="*/ 36 h 232"/>
                <a:gd name="T10" fmla="*/ 12 w 165"/>
                <a:gd name="T11" fmla="*/ 45 h 232"/>
                <a:gd name="T12" fmla="*/ 12 w 165"/>
                <a:gd name="T13" fmla="*/ 54 h 232"/>
                <a:gd name="T14" fmla="*/ 21 w 165"/>
                <a:gd name="T15" fmla="*/ 60 h 232"/>
                <a:gd name="T16" fmla="*/ 24 w 165"/>
                <a:gd name="T17" fmla="*/ 69 h 232"/>
                <a:gd name="T18" fmla="*/ 33 w 165"/>
                <a:gd name="T19" fmla="*/ 72 h 232"/>
                <a:gd name="T20" fmla="*/ 42 w 165"/>
                <a:gd name="T21" fmla="*/ 78 h 232"/>
                <a:gd name="T22" fmla="*/ 48 w 165"/>
                <a:gd name="T23" fmla="*/ 90 h 232"/>
                <a:gd name="T24" fmla="*/ 48 w 165"/>
                <a:gd name="T25" fmla="*/ 102 h 232"/>
                <a:gd name="T26" fmla="*/ 54 w 165"/>
                <a:gd name="T27" fmla="*/ 111 h 232"/>
                <a:gd name="T28" fmla="*/ 60 w 165"/>
                <a:gd name="T29" fmla="*/ 120 h 232"/>
                <a:gd name="T30" fmla="*/ 63 w 165"/>
                <a:gd name="T31" fmla="*/ 132 h 232"/>
                <a:gd name="T32" fmla="*/ 69 w 165"/>
                <a:gd name="T33" fmla="*/ 141 h 232"/>
                <a:gd name="T34" fmla="*/ 72 w 165"/>
                <a:gd name="T35" fmla="*/ 150 h 232"/>
                <a:gd name="T36" fmla="*/ 75 w 165"/>
                <a:gd name="T37" fmla="*/ 162 h 232"/>
                <a:gd name="T38" fmla="*/ 75 w 165"/>
                <a:gd name="T39" fmla="*/ 174 h 232"/>
                <a:gd name="T40" fmla="*/ 75 w 165"/>
                <a:gd name="T41" fmla="*/ 186 h 232"/>
                <a:gd name="T42" fmla="*/ 75 w 165"/>
                <a:gd name="T43" fmla="*/ 195 h 232"/>
                <a:gd name="T44" fmla="*/ 75 w 165"/>
                <a:gd name="T45" fmla="*/ 204 h 232"/>
                <a:gd name="T46" fmla="*/ 81 w 165"/>
                <a:gd name="T47" fmla="*/ 213 h 232"/>
                <a:gd name="T48" fmla="*/ 92 w 165"/>
                <a:gd name="T49" fmla="*/ 216 h 232"/>
                <a:gd name="T50" fmla="*/ 101 w 165"/>
                <a:gd name="T51" fmla="*/ 225 h 232"/>
                <a:gd name="T52" fmla="*/ 110 w 165"/>
                <a:gd name="T53" fmla="*/ 231 h 232"/>
                <a:gd name="T54" fmla="*/ 164 w 165"/>
                <a:gd name="T55" fmla="*/ 213 h 23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5"/>
                <a:gd name="T85" fmla="*/ 0 h 232"/>
                <a:gd name="T86" fmla="*/ 165 w 165"/>
                <a:gd name="T87" fmla="*/ 232 h 23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5" h="232">
                  <a:moveTo>
                    <a:pt x="0" y="0"/>
                  </a:moveTo>
                  <a:lnTo>
                    <a:pt x="6" y="9"/>
                  </a:lnTo>
                  <a:lnTo>
                    <a:pt x="6" y="18"/>
                  </a:lnTo>
                  <a:lnTo>
                    <a:pt x="6" y="27"/>
                  </a:lnTo>
                  <a:lnTo>
                    <a:pt x="6" y="36"/>
                  </a:lnTo>
                  <a:lnTo>
                    <a:pt x="12" y="45"/>
                  </a:lnTo>
                  <a:lnTo>
                    <a:pt x="12" y="54"/>
                  </a:lnTo>
                  <a:lnTo>
                    <a:pt x="21" y="60"/>
                  </a:lnTo>
                  <a:lnTo>
                    <a:pt x="24" y="69"/>
                  </a:lnTo>
                  <a:lnTo>
                    <a:pt x="33" y="72"/>
                  </a:lnTo>
                  <a:lnTo>
                    <a:pt x="42" y="78"/>
                  </a:lnTo>
                  <a:lnTo>
                    <a:pt x="48" y="90"/>
                  </a:lnTo>
                  <a:lnTo>
                    <a:pt x="48" y="102"/>
                  </a:lnTo>
                  <a:lnTo>
                    <a:pt x="54" y="111"/>
                  </a:lnTo>
                  <a:lnTo>
                    <a:pt x="60" y="120"/>
                  </a:lnTo>
                  <a:lnTo>
                    <a:pt x="63" y="132"/>
                  </a:lnTo>
                  <a:lnTo>
                    <a:pt x="69" y="141"/>
                  </a:lnTo>
                  <a:lnTo>
                    <a:pt x="72" y="150"/>
                  </a:lnTo>
                  <a:lnTo>
                    <a:pt x="75" y="162"/>
                  </a:lnTo>
                  <a:lnTo>
                    <a:pt x="75" y="174"/>
                  </a:lnTo>
                  <a:lnTo>
                    <a:pt x="75" y="186"/>
                  </a:lnTo>
                  <a:lnTo>
                    <a:pt x="75" y="195"/>
                  </a:lnTo>
                  <a:lnTo>
                    <a:pt x="75" y="204"/>
                  </a:lnTo>
                  <a:lnTo>
                    <a:pt x="81" y="213"/>
                  </a:lnTo>
                  <a:lnTo>
                    <a:pt x="92" y="216"/>
                  </a:lnTo>
                  <a:lnTo>
                    <a:pt x="101" y="225"/>
                  </a:lnTo>
                  <a:lnTo>
                    <a:pt x="110" y="231"/>
                  </a:lnTo>
                  <a:lnTo>
                    <a:pt x="164" y="213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00" name="Freeform 67"/>
            <p:cNvSpPr>
              <a:spLocks/>
            </p:cNvSpPr>
            <p:nvPr/>
          </p:nvSpPr>
          <p:spPr bwMode="auto">
            <a:xfrm>
              <a:off x="2057" y="1687"/>
              <a:ext cx="75" cy="40"/>
            </a:xfrm>
            <a:custGeom>
              <a:avLst/>
              <a:gdLst>
                <a:gd name="T0" fmla="*/ 0 w 75"/>
                <a:gd name="T1" fmla="*/ 39 h 40"/>
                <a:gd name="T2" fmla="*/ 21 w 75"/>
                <a:gd name="T3" fmla="*/ 24 h 40"/>
                <a:gd name="T4" fmla="*/ 27 w 75"/>
                <a:gd name="T5" fmla="*/ 15 h 40"/>
                <a:gd name="T6" fmla="*/ 36 w 75"/>
                <a:gd name="T7" fmla="*/ 6 h 40"/>
                <a:gd name="T8" fmla="*/ 44 w 75"/>
                <a:gd name="T9" fmla="*/ 0 h 40"/>
                <a:gd name="T10" fmla="*/ 53 w 75"/>
                <a:gd name="T11" fmla="*/ 0 h 40"/>
                <a:gd name="T12" fmla="*/ 62 w 75"/>
                <a:gd name="T13" fmla="*/ 0 h 40"/>
                <a:gd name="T14" fmla="*/ 71 w 75"/>
                <a:gd name="T15" fmla="*/ 0 h 40"/>
                <a:gd name="T16" fmla="*/ 74 w 75"/>
                <a:gd name="T17" fmla="*/ 9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5"/>
                <a:gd name="T28" fmla="*/ 0 h 40"/>
                <a:gd name="T29" fmla="*/ 75 w 75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5" h="40">
                  <a:moveTo>
                    <a:pt x="0" y="39"/>
                  </a:moveTo>
                  <a:lnTo>
                    <a:pt x="21" y="24"/>
                  </a:lnTo>
                  <a:lnTo>
                    <a:pt x="27" y="15"/>
                  </a:lnTo>
                  <a:lnTo>
                    <a:pt x="36" y="6"/>
                  </a:lnTo>
                  <a:lnTo>
                    <a:pt x="44" y="0"/>
                  </a:lnTo>
                  <a:lnTo>
                    <a:pt x="53" y="0"/>
                  </a:lnTo>
                  <a:lnTo>
                    <a:pt x="62" y="0"/>
                  </a:lnTo>
                  <a:lnTo>
                    <a:pt x="71" y="0"/>
                  </a:lnTo>
                  <a:lnTo>
                    <a:pt x="74" y="9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01" name="Freeform 68"/>
            <p:cNvSpPr>
              <a:spLocks/>
            </p:cNvSpPr>
            <p:nvPr/>
          </p:nvSpPr>
          <p:spPr bwMode="auto">
            <a:xfrm>
              <a:off x="1320" y="1867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02" name="Freeform 69"/>
            <p:cNvSpPr>
              <a:spLocks/>
            </p:cNvSpPr>
            <p:nvPr/>
          </p:nvSpPr>
          <p:spPr bwMode="auto">
            <a:xfrm>
              <a:off x="1329" y="1909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03" name="Freeform 70"/>
            <p:cNvSpPr>
              <a:spLocks/>
            </p:cNvSpPr>
            <p:nvPr/>
          </p:nvSpPr>
          <p:spPr bwMode="auto">
            <a:xfrm>
              <a:off x="1341" y="1945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04" name="Freeform 71"/>
            <p:cNvSpPr>
              <a:spLocks/>
            </p:cNvSpPr>
            <p:nvPr/>
          </p:nvSpPr>
          <p:spPr bwMode="auto">
            <a:xfrm>
              <a:off x="1350" y="1987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05" name="Freeform 72"/>
            <p:cNvSpPr>
              <a:spLocks/>
            </p:cNvSpPr>
            <p:nvPr/>
          </p:nvSpPr>
          <p:spPr bwMode="auto">
            <a:xfrm>
              <a:off x="1350" y="2071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06" name="Freeform 73"/>
            <p:cNvSpPr>
              <a:spLocks/>
            </p:cNvSpPr>
            <p:nvPr/>
          </p:nvSpPr>
          <p:spPr bwMode="auto">
            <a:xfrm>
              <a:off x="1350" y="2098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07" name="Freeform 74"/>
            <p:cNvSpPr>
              <a:spLocks/>
            </p:cNvSpPr>
            <p:nvPr/>
          </p:nvSpPr>
          <p:spPr bwMode="auto">
            <a:xfrm>
              <a:off x="1383" y="2116"/>
              <a:ext cx="21" cy="17"/>
            </a:xfrm>
            <a:custGeom>
              <a:avLst/>
              <a:gdLst>
                <a:gd name="T0" fmla="*/ 20 w 21"/>
                <a:gd name="T1" fmla="*/ 4 h 17"/>
                <a:gd name="T2" fmla="*/ 6 w 21"/>
                <a:gd name="T3" fmla="*/ 0 h 17"/>
                <a:gd name="T4" fmla="*/ 14 w 21"/>
                <a:gd name="T5" fmla="*/ 0 h 17"/>
                <a:gd name="T6" fmla="*/ 14 w 21"/>
                <a:gd name="T7" fmla="*/ 12 h 17"/>
                <a:gd name="T8" fmla="*/ 6 w 21"/>
                <a:gd name="T9" fmla="*/ 16 h 17"/>
                <a:gd name="T10" fmla="*/ 0 w 21"/>
                <a:gd name="T11" fmla="*/ 4 h 17"/>
                <a:gd name="T12" fmla="*/ 9 w 21"/>
                <a:gd name="T13" fmla="*/ 0 h 17"/>
                <a:gd name="T14" fmla="*/ 20 w 21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"/>
                <a:gd name="T25" fmla="*/ 0 h 17"/>
                <a:gd name="T26" fmla="*/ 21 w 21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" h="17">
                  <a:moveTo>
                    <a:pt x="20" y="4"/>
                  </a:moveTo>
                  <a:lnTo>
                    <a:pt x="6" y="0"/>
                  </a:lnTo>
                  <a:lnTo>
                    <a:pt x="14" y="0"/>
                  </a:lnTo>
                  <a:lnTo>
                    <a:pt x="14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0" y="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08" name="Freeform 75"/>
            <p:cNvSpPr>
              <a:spLocks/>
            </p:cNvSpPr>
            <p:nvPr/>
          </p:nvSpPr>
          <p:spPr bwMode="auto">
            <a:xfrm>
              <a:off x="1347" y="2128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09" name="Freeform 76"/>
            <p:cNvSpPr>
              <a:spLocks/>
            </p:cNvSpPr>
            <p:nvPr/>
          </p:nvSpPr>
          <p:spPr bwMode="auto">
            <a:xfrm>
              <a:off x="1377" y="2143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10" name="Freeform 77"/>
            <p:cNvSpPr>
              <a:spLocks/>
            </p:cNvSpPr>
            <p:nvPr/>
          </p:nvSpPr>
          <p:spPr bwMode="auto">
            <a:xfrm>
              <a:off x="1356" y="2149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11" name="Freeform 78"/>
            <p:cNvSpPr>
              <a:spLocks/>
            </p:cNvSpPr>
            <p:nvPr/>
          </p:nvSpPr>
          <p:spPr bwMode="auto">
            <a:xfrm>
              <a:off x="1356" y="2167"/>
              <a:ext cx="22" cy="18"/>
            </a:xfrm>
            <a:custGeom>
              <a:avLst/>
              <a:gdLst>
                <a:gd name="T0" fmla="*/ 21 w 22"/>
                <a:gd name="T1" fmla="*/ 4 h 18"/>
                <a:gd name="T2" fmla="*/ 6 w 22"/>
                <a:gd name="T3" fmla="*/ 0 h 18"/>
                <a:gd name="T4" fmla="*/ 15 w 22"/>
                <a:gd name="T5" fmla="*/ 0 h 18"/>
                <a:gd name="T6" fmla="*/ 15 w 22"/>
                <a:gd name="T7" fmla="*/ 13 h 18"/>
                <a:gd name="T8" fmla="*/ 6 w 22"/>
                <a:gd name="T9" fmla="*/ 17 h 18"/>
                <a:gd name="T10" fmla="*/ 0 w 22"/>
                <a:gd name="T11" fmla="*/ 4 h 18"/>
                <a:gd name="T12" fmla="*/ 9 w 22"/>
                <a:gd name="T13" fmla="*/ 0 h 18"/>
                <a:gd name="T14" fmla="*/ 21 w 22"/>
                <a:gd name="T15" fmla="*/ 4 h 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8"/>
                <a:gd name="T26" fmla="*/ 22 w 22"/>
                <a:gd name="T27" fmla="*/ 18 h 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8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3"/>
                  </a:lnTo>
                  <a:lnTo>
                    <a:pt x="6" y="17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12" name="Freeform 79"/>
            <p:cNvSpPr>
              <a:spLocks/>
            </p:cNvSpPr>
            <p:nvPr/>
          </p:nvSpPr>
          <p:spPr bwMode="auto">
            <a:xfrm>
              <a:off x="1380" y="2167"/>
              <a:ext cx="21" cy="18"/>
            </a:xfrm>
            <a:custGeom>
              <a:avLst/>
              <a:gdLst>
                <a:gd name="T0" fmla="*/ 20 w 21"/>
                <a:gd name="T1" fmla="*/ 4 h 18"/>
                <a:gd name="T2" fmla="*/ 6 w 21"/>
                <a:gd name="T3" fmla="*/ 0 h 18"/>
                <a:gd name="T4" fmla="*/ 14 w 21"/>
                <a:gd name="T5" fmla="*/ 0 h 18"/>
                <a:gd name="T6" fmla="*/ 14 w 21"/>
                <a:gd name="T7" fmla="*/ 13 h 18"/>
                <a:gd name="T8" fmla="*/ 6 w 21"/>
                <a:gd name="T9" fmla="*/ 17 h 18"/>
                <a:gd name="T10" fmla="*/ 0 w 21"/>
                <a:gd name="T11" fmla="*/ 4 h 18"/>
                <a:gd name="T12" fmla="*/ 9 w 21"/>
                <a:gd name="T13" fmla="*/ 0 h 18"/>
                <a:gd name="T14" fmla="*/ 20 w 21"/>
                <a:gd name="T15" fmla="*/ 4 h 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"/>
                <a:gd name="T25" fmla="*/ 0 h 18"/>
                <a:gd name="T26" fmla="*/ 21 w 21"/>
                <a:gd name="T27" fmla="*/ 18 h 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" h="18">
                  <a:moveTo>
                    <a:pt x="20" y="4"/>
                  </a:moveTo>
                  <a:lnTo>
                    <a:pt x="6" y="0"/>
                  </a:lnTo>
                  <a:lnTo>
                    <a:pt x="14" y="0"/>
                  </a:lnTo>
                  <a:lnTo>
                    <a:pt x="14" y="13"/>
                  </a:lnTo>
                  <a:lnTo>
                    <a:pt x="6" y="17"/>
                  </a:lnTo>
                  <a:lnTo>
                    <a:pt x="0" y="4"/>
                  </a:lnTo>
                  <a:lnTo>
                    <a:pt x="9" y="0"/>
                  </a:lnTo>
                  <a:lnTo>
                    <a:pt x="20" y="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13" name="Freeform 80"/>
            <p:cNvSpPr>
              <a:spLocks/>
            </p:cNvSpPr>
            <p:nvPr/>
          </p:nvSpPr>
          <p:spPr bwMode="auto">
            <a:xfrm>
              <a:off x="1389" y="2192"/>
              <a:ext cx="21" cy="17"/>
            </a:xfrm>
            <a:custGeom>
              <a:avLst/>
              <a:gdLst>
                <a:gd name="T0" fmla="*/ 20 w 21"/>
                <a:gd name="T1" fmla="*/ 4 h 17"/>
                <a:gd name="T2" fmla="*/ 6 w 21"/>
                <a:gd name="T3" fmla="*/ 0 h 17"/>
                <a:gd name="T4" fmla="*/ 14 w 21"/>
                <a:gd name="T5" fmla="*/ 0 h 17"/>
                <a:gd name="T6" fmla="*/ 14 w 21"/>
                <a:gd name="T7" fmla="*/ 12 h 17"/>
                <a:gd name="T8" fmla="*/ 6 w 21"/>
                <a:gd name="T9" fmla="*/ 16 h 17"/>
                <a:gd name="T10" fmla="*/ 0 w 21"/>
                <a:gd name="T11" fmla="*/ 4 h 17"/>
                <a:gd name="T12" fmla="*/ 9 w 21"/>
                <a:gd name="T13" fmla="*/ 0 h 17"/>
                <a:gd name="T14" fmla="*/ 20 w 21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"/>
                <a:gd name="T25" fmla="*/ 0 h 17"/>
                <a:gd name="T26" fmla="*/ 21 w 21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" h="17">
                  <a:moveTo>
                    <a:pt x="20" y="4"/>
                  </a:moveTo>
                  <a:lnTo>
                    <a:pt x="6" y="0"/>
                  </a:lnTo>
                  <a:lnTo>
                    <a:pt x="14" y="0"/>
                  </a:lnTo>
                  <a:lnTo>
                    <a:pt x="14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0" y="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14" name="Freeform 81"/>
            <p:cNvSpPr>
              <a:spLocks/>
            </p:cNvSpPr>
            <p:nvPr/>
          </p:nvSpPr>
          <p:spPr bwMode="auto">
            <a:xfrm>
              <a:off x="1353" y="2192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15" name="Freeform 82"/>
            <p:cNvSpPr>
              <a:spLocks/>
            </p:cNvSpPr>
            <p:nvPr/>
          </p:nvSpPr>
          <p:spPr bwMode="auto">
            <a:xfrm>
              <a:off x="1362" y="2222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16" name="Freeform 83"/>
            <p:cNvSpPr>
              <a:spLocks/>
            </p:cNvSpPr>
            <p:nvPr/>
          </p:nvSpPr>
          <p:spPr bwMode="auto">
            <a:xfrm>
              <a:off x="1395" y="2234"/>
              <a:ext cx="21" cy="17"/>
            </a:xfrm>
            <a:custGeom>
              <a:avLst/>
              <a:gdLst>
                <a:gd name="T0" fmla="*/ 20 w 21"/>
                <a:gd name="T1" fmla="*/ 4 h 17"/>
                <a:gd name="T2" fmla="*/ 6 w 21"/>
                <a:gd name="T3" fmla="*/ 0 h 17"/>
                <a:gd name="T4" fmla="*/ 14 w 21"/>
                <a:gd name="T5" fmla="*/ 0 h 17"/>
                <a:gd name="T6" fmla="*/ 14 w 21"/>
                <a:gd name="T7" fmla="*/ 12 h 17"/>
                <a:gd name="T8" fmla="*/ 6 w 21"/>
                <a:gd name="T9" fmla="*/ 16 h 17"/>
                <a:gd name="T10" fmla="*/ 0 w 21"/>
                <a:gd name="T11" fmla="*/ 4 h 17"/>
                <a:gd name="T12" fmla="*/ 9 w 21"/>
                <a:gd name="T13" fmla="*/ 0 h 17"/>
                <a:gd name="T14" fmla="*/ 20 w 21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"/>
                <a:gd name="T25" fmla="*/ 0 h 17"/>
                <a:gd name="T26" fmla="*/ 21 w 21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" h="17">
                  <a:moveTo>
                    <a:pt x="20" y="4"/>
                  </a:moveTo>
                  <a:lnTo>
                    <a:pt x="6" y="0"/>
                  </a:lnTo>
                  <a:lnTo>
                    <a:pt x="14" y="0"/>
                  </a:lnTo>
                  <a:lnTo>
                    <a:pt x="14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0" y="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17" name="Freeform 84"/>
            <p:cNvSpPr>
              <a:spLocks/>
            </p:cNvSpPr>
            <p:nvPr/>
          </p:nvSpPr>
          <p:spPr bwMode="auto">
            <a:xfrm>
              <a:off x="1383" y="2264"/>
              <a:ext cx="21" cy="17"/>
            </a:xfrm>
            <a:custGeom>
              <a:avLst/>
              <a:gdLst>
                <a:gd name="T0" fmla="*/ 20 w 21"/>
                <a:gd name="T1" fmla="*/ 4 h 17"/>
                <a:gd name="T2" fmla="*/ 6 w 21"/>
                <a:gd name="T3" fmla="*/ 0 h 17"/>
                <a:gd name="T4" fmla="*/ 14 w 21"/>
                <a:gd name="T5" fmla="*/ 0 h 17"/>
                <a:gd name="T6" fmla="*/ 14 w 21"/>
                <a:gd name="T7" fmla="*/ 12 h 17"/>
                <a:gd name="T8" fmla="*/ 6 w 21"/>
                <a:gd name="T9" fmla="*/ 16 h 17"/>
                <a:gd name="T10" fmla="*/ 0 w 21"/>
                <a:gd name="T11" fmla="*/ 4 h 17"/>
                <a:gd name="T12" fmla="*/ 9 w 21"/>
                <a:gd name="T13" fmla="*/ 0 h 17"/>
                <a:gd name="T14" fmla="*/ 20 w 21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"/>
                <a:gd name="T25" fmla="*/ 0 h 17"/>
                <a:gd name="T26" fmla="*/ 21 w 21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" h="17">
                  <a:moveTo>
                    <a:pt x="20" y="4"/>
                  </a:moveTo>
                  <a:lnTo>
                    <a:pt x="6" y="0"/>
                  </a:lnTo>
                  <a:lnTo>
                    <a:pt x="14" y="0"/>
                  </a:lnTo>
                  <a:lnTo>
                    <a:pt x="14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0" y="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18" name="Freeform 85"/>
            <p:cNvSpPr>
              <a:spLocks/>
            </p:cNvSpPr>
            <p:nvPr/>
          </p:nvSpPr>
          <p:spPr bwMode="auto">
            <a:xfrm>
              <a:off x="1374" y="2288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19" name="Freeform 86"/>
            <p:cNvSpPr>
              <a:spLocks/>
            </p:cNvSpPr>
            <p:nvPr/>
          </p:nvSpPr>
          <p:spPr bwMode="auto">
            <a:xfrm>
              <a:off x="1374" y="2309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20" name="Freeform 87"/>
            <p:cNvSpPr>
              <a:spLocks/>
            </p:cNvSpPr>
            <p:nvPr/>
          </p:nvSpPr>
          <p:spPr bwMode="auto">
            <a:xfrm>
              <a:off x="1383" y="2330"/>
              <a:ext cx="21" cy="17"/>
            </a:xfrm>
            <a:custGeom>
              <a:avLst/>
              <a:gdLst>
                <a:gd name="T0" fmla="*/ 20 w 21"/>
                <a:gd name="T1" fmla="*/ 4 h 17"/>
                <a:gd name="T2" fmla="*/ 6 w 21"/>
                <a:gd name="T3" fmla="*/ 0 h 17"/>
                <a:gd name="T4" fmla="*/ 14 w 21"/>
                <a:gd name="T5" fmla="*/ 0 h 17"/>
                <a:gd name="T6" fmla="*/ 14 w 21"/>
                <a:gd name="T7" fmla="*/ 12 h 17"/>
                <a:gd name="T8" fmla="*/ 6 w 21"/>
                <a:gd name="T9" fmla="*/ 16 h 17"/>
                <a:gd name="T10" fmla="*/ 0 w 21"/>
                <a:gd name="T11" fmla="*/ 4 h 17"/>
                <a:gd name="T12" fmla="*/ 9 w 21"/>
                <a:gd name="T13" fmla="*/ 0 h 17"/>
                <a:gd name="T14" fmla="*/ 20 w 21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"/>
                <a:gd name="T25" fmla="*/ 0 h 17"/>
                <a:gd name="T26" fmla="*/ 21 w 21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" h="17">
                  <a:moveTo>
                    <a:pt x="20" y="4"/>
                  </a:moveTo>
                  <a:lnTo>
                    <a:pt x="6" y="0"/>
                  </a:lnTo>
                  <a:lnTo>
                    <a:pt x="14" y="0"/>
                  </a:lnTo>
                  <a:lnTo>
                    <a:pt x="14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0" y="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21" name="Freeform 88"/>
            <p:cNvSpPr>
              <a:spLocks/>
            </p:cNvSpPr>
            <p:nvPr/>
          </p:nvSpPr>
          <p:spPr bwMode="auto">
            <a:xfrm>
              <a:off x="1579" y="1960"/>
              <a:ext cx="73" cy="136"/>
            </a:xfrm>
            <a:custGeom>
              <a:avLst/>
              <a:gdLst>
                <a:gd name="T0" fmla="*/ 0 w 73"/>
                <a:gd name="T1" fmla="*/ 6 h 136"/>
                <a:gd name="T2" fmla="*/ 24 w 73"/>
                <a:gd name="T3" fmla="*/ 0 h 136"/>
                <a:gd name="T4" fmla="*/ 33 w 73"/>
                <a:gd name="T5" fmla="*/ 9 h 136"/>
                <a:gd name="T6" fmla="*/ 36 w 73"/>
                <a:gd name="T7" fmla="*/ 18 h 136"/>
                <a:gd name="T8" fmla="*/ 39 w 73"/>
                <a:gd name="T9" fmla="*/ 27 h 136"/>
                <a:gd name="T10" fmla="*/ 45 w 73"/>
                <a:gd name="T11" fmla="*/ 36 h 136"/>
                <a:gd name="T12" fmla="*/ 51 w 73"/>
                <a:gd name="T13" fmla="*/ 45 h 136"/>
                <a:gd name="T14" fmla="*/ 51 w 73"/>
                <a:gd name="T15" fmla="*/ 54 h 136"/>
                <a:gd name="T16" fmla="*/ 51 w 73"/>
                <a:gd name="T17" fmla="*/ 63 h 136"/>
                <a:gd name="T18" fmla="*/ 54 w 73"/>
                <a:gd name="T19" fmla="*/ 75 h 136"/>
                <a:gd name="T20" fmla="*/ 63 w 73"/>
                <a:gd name="T21" fmla="*/ 81 h 136"/>
                <a:gd name="T22" fmla="*/ 66 w 73"/>
                <a:gd name="T23" fmla="*/ 90 h 136"/>
                <a:gd name="T24" fmla="*/ 72 w 73"/>
                <a:gd name="T25" fmla="*/ 99 h 136"/>
                <a:gd name="T26" fmla="*/ 72 w 73"/>
                <a:gd name="T27" fmla="*/ 108 h 136"/>
                <a:gd name="T28" fmla="*/ 66 w 73"/>
                <a:gd name="T29" fmla="*/ 117 h 136"/>
                <a:gd name="T30" fmla="*/ 57 w 73"/>
                <a:gd name="T31" fmla="*/ 123 h 136"/>
                <a:gd name="T32" fmla="*/ 48 w 73"/>
                <a:gd name="T33" fmla="*/ 129 h 136"/>
                <a:gd name="T34" fmla="*/ 39 w 73"/>
                <a:gd name="T35" fmla="*/ 135 h 136"/>
                <a:gd name="T36" fmla="*/ 30 w 73"/>
                <a:gd name="T37" fmla="*/ 135 h 136"/>
                <a:gd name="T38" fmla="*/ 21 w 73"/>
                <a:gd name="T39" fmla="*/ 135 h 136"/>
                <a:gd name="T40" fmla="*/ 18 w 73"/>
                <a:gd name="T41" fmla="*/ 126 h 136"/>
                <a:gd name="T42" fmla="*/ 18 w 73"/>
                <a:gd name="T43" fmla="*/ 117 h 136"/>
                <a:gd name="T44" fmla="*/ 12 w 73"/>
                <a:gd name="T45" fmla="*/ 108 h 136"/>
                <a:gd name="T46" fmla="*/ 9 w 73"/>
                <a:gd name="T47" fmla="*/ 99 h 136"/>
                <a:gd name="T48" fmla="*/ 9 w 73"/>
                <a:gd name="T49" fmla="*/ 90 h 136"/>
                <a:gd name="T50" fmla="*/ 9 w 73"/>
                <a:gd name="T51" fmla="*/ 78 h 136"/>
                <a:gd name="T52" fmla="*/ 9 w 73"/>
                <a:gd name="T53" fmla="*/ 69 h 136"/>
                <a:gd name="T54" fmla="*/ 6 w 73"/>
                <a:gd name="T55" fmla="*/ 60 h 136"/>
                <a:gd name="T56" fmla="*/ 6 w 73"/>
                <a:gd name="T57" fmla="*/ 48 h 136"/>
                <a:gd name="T58" fmla="*/ 6 w 73"/>
                <a:gd name="T59" fmla="*/ 39 h 136"/>
                <a:gd name="T60" fmla="*/ 6 w 73"/>
                <a:gd name="T61" fmla="*/ 30 h 136"/>
                <a:gd name="T62" fmla="*/ 6 w 73"/>
                <a:gd name="T63" fmla="*/ 18 h 136"/>
                <a:gd name="T64" fmla="*/ 9 w 73"/>
                <a:gd name="T65" fmla="*/ 9 h 136"/>
                <a:gd name="T66" fmla="*/ 18 w 73"/>
                <a:gd name="T67" fmla="*/ 0 h 136"/>
                <a:gd name="T68" fmla="*/ 0 w 73"/>
                <a:gd name="T69" fmla="*/ 6 h 1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3"/>
                <a:gd name="T106" fmla="*/ 0 h 136"/>
                <a:gd name="T107" fmla="*/ 73 w 73"/>
                <a:gd name="T108" fmla="*/ 136 h 1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3" h="136">
                  <a:moveTo>
                    <a:pt x="0" y="6"/>
                  </a:moveTo>
                  <a:lnTo>
                    <a:pt x="24" y="0"/>
                  </a:lnTo>
                  <a:lnTo>
                    <a:pt x="33" y="9"/>
                  </a:lnTo>
                  <a:lnTo>
                    <a:pt x="36" y="18"/>
                  </a:lnTo>
                  <a:lnTo>
                    <a:pt x="39" y="27"/>
                  </a:lnTo>
                  <a:lnTo>
                    <a:pt x="45" y="36"/>
                  </a:lnTo>
                  <a:lnTo>
                    <a:pt x="51" y="45"/>
                  </a:lnTo>
                  <a:lnTo>
                    <a:pt x="51" y="54"/>
                  </a:lnTo>
                  <a:lnTo>
                    <a:pt x="51" y="63"/>
                  </a:lnTo>
                  <a:lnTo>
                    <a:pt x="54" y="75"/>
                  </a:lnTo>
                  <a:lnTo>
                    <a:pt x="63" y="81"/>
                  </a:lnTo>
                  <a:lnTo>
                    <a:pt x="66" y="90"/>
                  </a:lnTo>
                  <a:lnTo>
                    <a:pt x="72" y="99"/>
                  </a:lnTo>
                  <a:lnTo>
                    <a:pt x="72" y="108"/>
                  </a:lnTo>
                  <a:lnTo>
                    <a:pt x="66" y="117"/>
                  </a:lnTo>
                  <a:lnTo>
                    <a:pt x="57" y="123"/>
                  </a:lnTo>
                  <a:lnTo>
                    <a:pt x="48" y="129"/>
                  </a:lnTo>
                  <a:lnTo>
                    <a:pt x="39" y="135"/>
                  </a:lnTo>
                  <a:lnTo>
                    <a:pt x="30" y="135"/>
                  </a:lnTo>
                  <a:lnTo>
                    <a:pt x="21" y="135"/>
                  </a:lnTo>
                  <a:lnTo>
                    <a:pt x="18" y="126"/>
                  </a:lnTo>
                  <a:lnTo>
                    <a:pt x="18" y="117"/>
                  </a:lnTo>
                  <a:lnTo>
                    <a:pt x="12" y="108"/>
                  </a:lnTo>
                  <a:lnTo>
                    <a:pt x="9" y="99"/>
                  </a:lnTo>
                  <a:lnTo>
                    <a:pt x="9" y="90"/>
                  </a:lnTo>
                  <a:lnTo>
                    <a:pt x="9" y="78"/>
                  </a:lnTo>
                  <a:lnTo>
                    <a:pt x="9" y="69"/>
                  </a:lnTo>
                  <a:lnTo>
                    <a:pt x="6" y="60"/>
                  </a:lnTo>
                  <a:lnTo>
                    <a:pt x="6" y="48"/>
                  </a:lnTo>
                  <a:lnTo>
                    <a:pt x="6" y="39"/>
                  </a:lnTo>
                  <a:lnTo>
                    <a:pt x="6" y="30"/>
                  </a:lnTo>
                  <a:lnTo>
                    <a:pt x="6" y="18"/>
                  </a:lnTo>
                  <a:lnTo>
                    <a:pt x="9" y="9"/>
                  </a:lnTo>
                  <a:lnTo>
                    <a:pt x="18" y="0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22" name="Freeform 89"/>
            <p:cNvSpPr>
              <a:spLocks/>
            </p:cNvSpPr>
            <p:nvPr/>
          </p:nvSpPr>
          <p:spPr bwMode="auto">
            <a:xfrm>
              <a:off x="1988" y="1813"/>
              <a:ext cx="22" cy="64"/>
            </a:xfrm>
            <a:custGeom>
              <a:avLst/>
              <a:gdLst>
                <a:gd name="T0" fmla="*/ 21 w 22"/>
                <a:gd name="T1" fmla="*/ 9 h 64"/>
                <a:gd name="T2" fmla="*/ 6 w 22"/>
                <a:gd name="T3" fmla="*/ 9 h 64"/>
                <a:gd name="T4" fmla="*/ 6 w 22"/>
                <a:gd name="T5" fmla="*/ 18 h 64"/>
                <a:gd name="T6" fmla="*/ 6 w 22"/>
                <a:gd name="T7" fmla="*/ 27 h 64"/>
                <a:gd name="T8" fmla="*/ 6 w 22"/>
                <a:gd name="T9" fmla="*/ 36 h 64"/>
                <a:gd name="T10" fmla="*/ 6 w 22"/>
                <a:gd name="T11" fmla="*/ 45 h 64"/>
                <a:gd name="T12" fmla="*/ 6 w 22"/>
                <a:gd name="T13" fmla="*/ 54 h 64"/>
                <a:gd name="T14" fmla="*/ 6 w 22"/>
                <a:gd name="T15" fmla="*/ 63 h 64"/>
                <a:gd name="T16" fmla="*/ 0 w 22"/>
                <a:gd name="T17" fmla="*/ 54 h 64"/>
                <a:gd name="T18" fmla="*/ 0 w 22"/>
                <a:gd name="T19" fmla="*/ 45 h 64"/>
                <a:gd name="T20" fmla="*/ 0 w 22"/>
                <a:gd name="T21" fmla="*/ 36 h 64"/>
                <a:gd name="T22" fmla="*/ 0 w 22"/>
                <a:gd name="T23" fmla="*/ 27 h 64"/>
                <a:gd name="T24" fmla="*/ 3 w 22"/>
                <a:gd name="T25" fmla="*/ 18 h 64"/>
                <a:gd name="T26" fmla="*/ 3 w 22"/>
                <a:gd name="T27" fmla="*/ 9 h 64"/>
                <a:gd name="T28" fmla="*/ 3 w 22"/>
                <a:gd name="T29" fmla="*/ 0 h 64"/>
                <a:gd name="T30" fmla="*/ 12 w 22"/>
                <a:gd name="T31" fmla="*/ 0 h 64"/>
                <a:gd name="T32" fmla="*/ 21 w 22"/>
                <a:gd name="T33" fmla="*/ 9 h 6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2"/>
                <a:gd name="T52" fmla="*/ 0 h 64"/>
                <a:gd name="T53" fmla="*/ 22 w 22"/>
                <a:gd name="T54" fmla="*/ 64 h 6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2" h="64">
                  <a:moveTo>
                    <a:pt x="21" y="9"/>
                  </a:moveTo>
                  <a:lnTo>
                    <a:pt x="6" y="9"/>
                  </a:lnTo>
                  <a:lnTo>
                    <a:pt x="6" y="18"/>
                  </a:lnTo>
                  <a:lnTo>
                    <a:pt x="6" y="27"/>
                  </a:lnTo>
                  <a:lnTo>
                    <a:pt x="6" y="36"/>
                  </a:lnTo>
                  <a:lnTo>
                    <a:pt x="6" y="45"/>
                  </a:lnTo>
                  <a:lnTo>
                    <a:pt x="6" y="54"/>
                  </a:lnTo>
                  <a:lnTo>
                    <a:pt x="6" y="63"/>
                  </a:lnTo>
                  <a:lnTo>
                    <a:pt x="0" y="54"/>
                  </a:lnTo>
                  <a:lnTo>
                    <a:pt x="0" y="45"/>
                  </a:lnTo>
                  <a:lnTo>
                    <a:pt x="0" y="36"/>
                  </a:lnTo>
                  <a:lnTo>
                    <a:pt x="0" y="27"/>
                  </a:lnTo>
                  <a:lnTo>
                    <a:pt x="3" y="18"/>
                  </a:lnTo>
                  <a:lnTo>
                    <a:pt x="3" y="9"/>
                  </a:lnTo>
                  <a:lnTo>
                    <a:pt x="3" y="0"/>
                  </a:lnTo>
                  <a:lnTo>
                    <a:pt x="12" y="0"/>
                  </a:lnTo>
                  <a:lnTo>
                    <a:pt x="21" y="9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23" name="Freeform 90"/>
            <p:cNvSpPr>
              <a:spLocks/>
            </p:cNvSpPr>
            <p:nvPr/>
          </p:nvSpPr>
          <p:spPr bwMode="auto">
            <a:xfrm>
              <a:off x="1982" y="1918"/>
              <a:ext cx="28" cy="25"/>
            </a:xfrm>
            <a:custGeom>
              <a:avLst/>
              <a:gdLst>
                <a:gd name="T0" fmla="*/ 27 w 28"/>
                <a:gd name="T1" fmla="*/ 0 h 25"/>
                <a:gd name="T2" fmla="*/ 9 w 28"/>
                <a:gd name="T3" fmla="*/ 6 h 25"/>
                <a:gd name="T4" fmla="*/ 12 w 28"/>
                <a:gd name="T5" fmla="*/ 18 h 25"/>
                <a:gd name="T6" fmla="*/ 3 w 28"/>
                <a:gd name="T7" fmla="*/ 24 h 25"/>
                <a:gd name="T8" fmla="*/ 0 w 28"/>
                <a:gd name="T9" fmla="*/ 15 h 25"/>
                <a:gd name="T10" fmla="*/ 3 w 28"/>
                <a:gd name="T11" fmla="*/ 6 h 25"/>
                <a:gd name="T12" fmla="*/ 27 w 28"/>
                <a:gd name="T13" fmla="*/ 0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"/>
                <a:gd name="T22" fmla="*/ 0 h 25"/>
                <a:gd name="T23" fmla="*/ 28 w 28"/>
                <a:gd name="T24" fmla="*/ 25 h 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" h="25">
                  <a:moveTo>
                    <a:pt x="27" y="0"/>
                  </a:moveTo>
                  <a:lnTo>
                    <a:pt x="9" y="6"/>
                  </a:lnTo>
                  <a:lnTo>
                    <a:pt x="12" y="18"/>
                  </a:lnTo>
                  <a:lnTo>
                    <a:pt x="3" y="24"/>
                  </a:lnTo>
                  <a:lnTo>
                    <a:pt x="0" y="15"/>
                  </a:lnTo>
                  <a:lnTo>
                    <a:pt x="3" y="6"/>
                  </a:lnTo>
                  <a:lnTo>
                    <a:pt x="27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24" name="Freeform 91"/>
            <p:cNvSpPr>
              <a:spLocks/>
            </p:cNvSpPr>
            <p:nvPr/>
          </p:nvSpPr>
          <p:spPr bwMode="auto">
            <a:xfrm>
              <a:off x="1991" y="1966"/>
              <a:ext cx="19" cy="19"/>
            </a:xfrm>
            <a:custGeom>
              <a:avLst/>
              <a:gdLst>
                <a:gd name="T0" fmla="*/ 18 w 19"/>
                <a:gd name="T1" fmla="*/ 0 h 19"/>
                <a:gd name="T2" fmla="*/ 9 w 19"/>
                <a:gd name="T3" fmla="*/ 12 h 19"/>
                <a:gd name="T4" fmla="*/ 0 w 19"/>
                <a:gd name="T5" fmla="*/ 18 h 19"/>
                <a:gd name="T6" fmla="*/ 3 w 19"/>
                <a:gd name="T7" fmla="*/ 9 h 19"/>
                <a:gd name="T8" fmla="*/ 12 w 19"/>
                <a:gd name="T9" fmla="*/ 6 h 19"/>
                <a:gd name="T10" fmla="*/ 18 w 19"/>
                <a:gd name="T11" fmla="*/ 0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"/>
                <a:gd name="T19" fmla="*/ 0 h 19"/>
                <a:gd name="T20" fmla="*/ 19 w 19"/>
                <a:gd name="T21" fmla="*/ 19 h 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" h="19">
                  <a:moveTo>
                    <a:pt x="18" y="0"/>
                  </a:moveTo>
                  <a:lnTo>
                    <a:pt x="9" y="12"/>
                  </a:lnTo>
                  <a:lnTo>
                    <a:pt x="0" y="18"/>
                  </a:lnTo>
                  <a:lnTo>
                    <a:pt x="3" y="9"/>
                  </a:lnTo>
                  <a:lnTo>
                    <a:pt x="12" y="6"/>
                  </a:lnTo>
                  <a:lnTo>
                    <a:pt x="18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25" name="Freeform 92"/>
            <p:cNvSpPr>
              <a:spLocks/>
            </p:cNvSpPr>
            <p:nvPr/>
          </p:nvSpPr>
          <p:spPr bwMode="auto">
            <a:xfrm>
              <a:off x="1997" y="1993"/>
              <a:ext cx="17" cy="22"/>
            </a:xfrm>
            <a:custGeom>
              <a:avLst/>
              <a:gdLst>
                <a:gd name="T0" fmla="*/ 16 w 17"/>
                <a:gd name="T1" fmla="*/ 21 h 22"/>
                <a:gd name="T2" fmla="*/ 12 w 17"/>
                <a:gd name="T3" fmla="*/ 9 h 22"/>
                <a:gd name="T4" fmla="*/ 0 w 17"/>
                <a:gd name="T5" fmla="*/ 9 h 22"/>
                <a:gd name="T6" fmla="*/ 0 w 17"/>
                <a:gd name="T7" fmla="*/ 0 h 22"/>
                <a:gd name="T8" fmla="*/ 16 w 17"/>
                <a:gd name="T9" fmla="*/ 21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2"/>
                <a:gd name="T17" fmla="*/ 17 w 17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2">
                  <a:moveTo>
                    <a:pt x="16" y="21"/>
                  </a:moveTo>
                  <a:lnTo>
                    <a:pt x="12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16" y="21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26" name="Freeform 93"/>
            <p:cNvSpPr>
              <a:spLocks/>
            </p:cNvSpPr>
            <p:nvPr/>
          </p:nvSpPr>
          <p:spPr bwMode="auto">
            <a:xfrm>
              <a:off x="2006" y="2014"/>
              <a:ext cx="17" cy="22"/>
            </a:xfrm>
            <a:custGeom>
              <a:avLst/>
              <a:gdLst>
                <a:gd name="T0" fmla="*/ 8 w 17"/>
                <a:gd name="T1" fmla="*/ 0 h 22"/>
                <a:gd name="T2" fmla="*/ 0 w 17"/>
                <a:gd name="T3" fmla="*/ 12 h 22"/>
                <a:gd name="T4" fmla="*/ 16 w 17"/>
                <a:gd name="T5" fmla="*/ 21 h 22"/>
                <a:gd name="T6" fmla="*/ 0 w 17"/>
                <a:gd name="T7" fmla="*/ 12 h 22"/>
                <a:gd name="T8" fmla="*/ 8 w 17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2"/>
                <a:gd name="T17" fmla="*/ 17 w 17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2">
                  <a:moveTo>
                    <a:pt x="8" y="0"/>
                  </a:moveTo>
                  <a:lnTo>
                    <a:pt x="0" y="12"/>
                  </a:lnTo>
                  <a:lnTo>
                    <a:pt x="16" y="21"/>
                  </a:lnTo>
                  <a:lnTo>
                    <a:pt x="0" y="12"/>
                  </a:lnTo>
                  <a:lnTo>
                    <a:pt x="8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27" name="Freeform 94"/>
            <p:cNvSpPr>
              <a:spLocks/>
            </p:cNvSpPr>
            <p:nvPr/>
          </p:nvSpPr>
          <p:spPr bwMode="auto">
            <a:xfrm>
              <a:off x="2036" y="1996"/>
              <a:ext cx="22" cy="19"/>
            </a:xfrm>
            <a:custGeom>
              <a:avLst/>
              <a:gdLst>
                <a:gd name="T0" fmla="*/ 21 w 22"/>
                <a:gd name="T1" fmla="*/ 18 h 19"/>
                <a:gd name="T2" fmla="*/ 0 w 22"/>
                <a:gd name="T3" fmla="*/ 3 h 19"/>
                <a:gd name="T4" fmla="*/ 9 w 22"/>
                <a:gd name="T5" fmla="*/ 0 h 19"/>
                <a:gd name="T6" fmla="*/ 15 w 22"/>
                <a:gd name="T7" fmla="*/ 9 h 19"/>
                <a:gd name="T8" fmla="*/ 21 w 22"/>
                <a:gd name="T9" fmla="*/ 18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19"/>
                <a:gd name="T17" fmla="*/ 22 w 22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19">
                  <a:moveTo>
                    <a:pt x="21" y="18"/>
                  </a:moveTo>
                  <a:lnTo>
                    <a:pt x="0" y="3"/>
                  </a:lnTo>
                  <a:lnTo>
                    <a:pt x="9" y="0"/>
                  </a:lnTo>
                  <a:lnTo>
                    <a:pt x="15" y="9"/>
                  </a:lnTo>
                  <a:lnTo>
                    <a:pt x="21" y="18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28" name="Freeform 95"/>
            <p:cNvSpPr>
              <a:spLocks/>
            </p:cNvSpPr>
            <p:nvPr/>
          </p:nvSpPr>
          <p:spPr bwMode="auto">
            <a:xfrm>
              <a:off x="2009" y="2044"/>
              <a:ext cx="28" cy="40"/>
            </a:xfrm>
            <a:custGeom>
              <a:avLst/>
              <a:gdLst>
                <a:gd name="T0" fmla="*/ 0 w 28"/>
                <a:gd name="T1" fmla="*/ 18 h 40"/>
                <a:gd name="T2" fmla="*/ 24 w 28"/>
                <a:gd name="T3" fmla="*/ 0 h 40"/>
                <a:gd name="T4" fmla="*/ 27 w 28"/>
                <a:gd name="T5" fmla="*/ 9 h 40"/>
                <a:gd name="T6" fmla="*/ 27 w 28"/>
                <a:gd name="T7" fmla="*/ 18 h 40"/>
                <a:gd name="T8" fmla="*/ 27 w 28"/>
                <a:gd name="T9" fmla="*/ 27 h 40"/>
                <a:gd name="T10" fmla="*/ 27 w 28"/>
                <a:gd name="T11" fmla="*/ 36 h 40"/>
                <a:gd name="T12" fmla="*/ 18 w 28"/>
                <a:gd name="T13" fmla="*/ 39 h 40"/>
                <a:gd name="T14" fmla="*/ 15 w 28"/>
                <a:gd name="T15" fmla="*/ 30 h 40"/>
                <a:gd name="T16" fmla="*/ 15 w 28"/>
                <a:gd name="T17" fmla="*/ 21 h 40"/>
                <a:gd name="T18" fmla="*/ 15 w 28"/>
                <a:gd name="T19" fmla="*/ 9 h 40"/>
                <a:gd name="T20" fmla="*/ 0 w 28"/>
                <a:gd name="T21" fmla="*/ 18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8"/>
                <a:gd name="T34" fmla="*/ 0 h 40"/>
                <a:gd name="T35" fmla="*/ 28 w 28"/>
                <a:gd name="T36" fmla="*/ 40 h 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8" h="40">
                  <a:moveTo>
                    <a:pt x="0" y="18"/>
                  </a:moveTo>
                  <a:lnTo>
                    <a:pt x="24" y="0"/>
                  </a:lnTo>
                  <a:lnTo>
                    <a:pt x="27" y="9"/>
                  </a:lnTo>
                  <a:lnTo>
                    <a:pt x="27" y="18"/>
                  </a:lnTo>
                  <a:lnTo>
                    <a:pt x="27" y="27"/>
                  </a:lnTo>
                  <a:lnTo>
                    <a:pt x="27" y="36"/>
                  </a:lnTo>
                  <a:lnTo>
                    <a:pt x="18" y="39"/>
                  </a:lnTo>
                  <a:lnTo>
                    <a:pt x="15" y="30"/>
                  </a:lnTo>
                  <a:lnTo>
                    <a:pt x="15" y="21"/>
                  </a:lnTo>
                  <a:lnTo>
                    <a:pt x="15" y="9"/>
                  </a:lnTo>
                  <a:lnTo>
                    <a:pt x="0" y="18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29" name="Freeform 96"/>
            <p:cNvSpPr>
              <a:spLocks/>
            </p:cNvSpPr>
            <p:nvPr/>
          </p:nvSpPr>
          <p:spPr bwMode="auto">
            <a:xfrm>
              <a:off x="1326" y="2519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30" name="Freeform 97"/>
            <p:cNvSpPr>
              <a:spLocks/>
            </p:cNvSpPr>
            <p:nvPr/>
          </p:nvSpPr>
          <p:spPr bwMode="auto">
            <a:xfrm>
              <a:off x="1323" y="2543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31" name="Freeform 98"/>
            <p:cNvSpPr>
              <a:spLocks/>
            </p:cNvSpPr>
            <p:nvPr/>
          </p:nvSpPr>
          <p:spPr bwMode="auto">
            <a:xfrm>
              <a:off x="1314" y="2552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32" name="Freeform 99"/>
            <p:cNvSpPr>
              <a:spLocks/>
            </p:cNvSpPr>
            <p:nvPr/>
          </p:nvSpPr>
          <p:spPr bwMode="auto">
            <a:xfrm>
              <a:off x="1311" y="2567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33" name="Freeform 100"/>
            <p:cNvSpPr>
              <a:spLocks/>
            </p:cNvSpPr>
            <p:nvPr/>
          </p:nvSpPr>
          <p:spPr bwMode="auto">
            <a:xfrm>
              <a:off x="1347" y="2594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34" name="Freeform 101"/>
            <p:cNvSpPr>
              <a:spLocks/>
            </p:cNvSpPr>
            <p:nvPr/>
          </p:nvSpPr>
          <p:spPr bwMode="auto">
            <a:xfrm>
              <a:off x="2420" y="2534"/>
              <a:ext cx="675" cy="178"/>
            </a:xfrm>
            <a:custGeom>
              <a:avLst/>
              <a:gdLst>
                <a:gd name="T0" fmla="*/ 12 w 675"/>
                <a:gd name="T1" fmla="*/ 0 h 178"/>
                <a:gd name="T2" fmla="*/ 39 w 675"/>
                <a:gd name="T3" fmla="*/ 0 h 178"/>
                <a:gd name="T4" fmla="*/ 63 w 675"/>
                <a:gd name="T5" fmla="*/ 15 h 178"/>
                <a:gd name="T6" fmla="*/ 86 w 675"/>
                <a:gd name="T7" fmla="*/ 27 h 178"/>
                <a:gd name="T8" fmla="*/ 116 w 675"/>
                <a:gd name="T9" fmla="*/ 36 h 178"/>
                <a:gd name="T10" fmla="*/ 146 w 675"/>
                <a:gd name="T11" fmla="*/ 36 h 178"/>
                <a:gd name="T12" fmla="*/ 167 w 675"/>
                <a:gd name="T13" fmla="*/ 24 h 178"/>
                <a:gd name="T14" fmla="*/ 197 w 675"/>
                <a:gd name="T15" fmla="*/ 24 h 178"/>
                <a:gd name="T16" fmla="*/ 230 w 675"/>
                <a:gd name="T17" fmla="*/ 33 h 178"/>
                <a:gd name="T18" fmla="*/ 256 w 675"/>
                <a:gd name="T19" fmla="*/ 36 h 178"/>
                <a:gd name="T20" fmla="*/ 262 w 675"/>
                <a:gd name="T21" fmla="*/ 66 h 178"/>
                <a:gd name="T22" fmla="*/ 283 w 675"/>
                <a:gd name="T23" fmla="*/ 78 h 178"/>
                <a:gd name="T24" fmla="*/ 313 w 675"/>
                <a:gd name="T25" fmla="*/ 90 h 178"/>
                <a:gd name="T26" fmla="*/ 343 w 675"/>
                <a:gd name="T27" fmla="*/ 96 h 178"/>
                <a:gd name="T28" fmla="*/ 376 w 675"/>
                <a:gd name="T29" fmla="*/ 102 h 178"/>
                <a:gd name="T30" fmla="*/ 403 w 675"/>
                <a:gd name="T31" fmla="*/ 93 h 178"/>
                <a:gd name="T32" fmla="*/ 429 w 675"/>
                <a:gd name="T33" fmla="*/ 93 h 178"/>
                <a:gd name="T34" fmla="*/ 462 w 675"/>
                <a:gd name="T35" fmla="*/ 102 h 178"/>
                <a:gd name="T36" fmla="*/ 492 w 675"/>
                <a:gd name="T37" fmla="*/ 96 h 178"/>
                <a:gd name="T38" fmla="*/ 522 w 675"/>
                <a:gd name="T39" fmla="*/ 96 h 178"/>
                <a:gd name="T40" fmla="*/ 558 w 675"/>
                <a:gd name="T41" fmla="*/ 93 h 178"/>
                <a:gd name="T42" fmla="*/ 585 w 675"/>
                <a:gd name="T43" fmla="*/ 84 h 178"/>
                <a:gd name="T44" fmla="*/ 611 w 675"/>
                <a:gd name="T45" fmla="*/ 93 h 178"/>
                <a:gd name="T46" fmla="*/ 638 w 675"/>
                <a:gd name="T47" fmla="*/ 99 h 178"/>
                <a:gd name="T48" fmla="*/ 665 w 675"/>
                <a:gd name="T49" fmla="*/ 102 h 178"/>
                <a:gd name="T50" fmla="*/ 662 w 675"/>
                <a:gd name="T51" fmla="*/ 123 h 178"/>
                <a:gd name="T52" fmla="*/ 632 w 675"/>
                <a:gd name="T53" fmla="*/ 138 h 178"/>
                <a:gd name="T54" fmla="*/ 605 w 675"/>
                <a:gd name="T55" fmla="*/ 153 h 178"/>
                <a:gd name="T56" fmla="*/ 573 w 675"/>
                <a:gd name="T57" fmla="*/ 168 h 178"/>
                <a:gd name="T58" fmla="*/ 546 w 675"/>
                <a:gd name="T59" fmla="*/ 177 h 178"/>
                <a:gd name="T60" fmla="*/ 564 w 675"/>
                <a:gd name="T61" fmla="*/ 150 h 178"/>
                <a:gd name="T62" fmla="*/ 588 w 675"/>
                <a:gd name="T63" fmla="*/ 123 h 178"/>
                <a:gd name="T64" fmla="*/ 608 w 675"/>
                <a:gd name="T65" fmla="*/ 108 h 178"/>
                <a:gd name="T66" fmla="*/ 593 w 675"/>
                <a:gd name="T67" fmla="*/ 93 h 178"/>
                <a:gd name="T68" fmla="*/ 561 w 675"/>
                <a:gd name="T69" fmla="*/ 93 h 178"/>
                <a:gd name="T70" fmla="*/ 534 w 675"/>
                <a:gd name="T71" fmla="*/ 93 h 178"/>
                <a:gd name="T72" fmla="*/ 504 w 675"/>
                <a:gd name="T73" fmla="*/ 114 h 178"/>
                <a:gd name="T74" fmla="*/ 474 w 675"/>
                <a:gd name="T75" fmla="*/ 114 h 178"/>
                <a:gd name="T76" fmla="*/ 447 w 675"/>
                <a:gd name="T77" fmla="*/ 114 h 178"/>
                <a:gd name="T78" fmla="*/ 423 w 675"/>
                <a:gd name="T79" fmla="*/ 96 h 178"/>
                <a:gd name="T80" fmla="*/ 412 w 675"/>
                <a:gd name="T81" fmla="*/ 114 h 178"/>
                <a:gd name="T82" fmla="*/ 379 w 675"/>
                <a:gd name="T83" fmla="*/ 114 h 178"/>
                <a:gd name="T84" fmla="*/ 349 w 675"/>
                <a:gd name="T85" fmla="*/ 111 h 178"/>
                <a:gd name="T86" fmla="*/ 322 w 675"/>
                <a:gd name="T87" fmla="*/ 108 h 178"/>
                <a:gd name="T88" fmla="*/ 292 w 675"/>
                <a:gd name="T89" fmla="*/ 99 h 178"/>
                <a:gd name="T90" fmla="*/ 256 w 675"/>
                <a:gd name="T91" fmla="*/ 90 h 178"/>
                <a:gd name="T92" fmla="*/ 227 w 675"/>
                <a:gd name="T93" fmla="*/ 87 h 178"/>
                <a:gd name="T94" fmla="*/ 200 w 675"/>
                <a:gd name="T95" fmla="*/ 90 h 178"/>
                <a:gd name="T96" fmla="*/ 167 w 675"/>
                <a:gd name="T97" fmla="*/ 90 h 178"/>
                <a:gd name="T98" fmla="*/ 140 w 675"/>
                <a:gd name="T99" fmla="*/ 78 h 178"/>
                <a:gd name="T100" fmla="*/ 107 w 675"/>
                <a:gd name="T101" fmla="*/ 72 h 178"/>
                <a:gd name="T102" fmla="*/ 69 w 675"/>
                <a:gd name="T103" fmla="*/ 69 h 178"/>
                <a:gd name="T104" fmla="*/ 39 w 675"/>
                <a:gd name="T105" fmla="*/ 45 h 178"/>
                <a:gd name="T106" fmla="*/ 12 w 675"/>
                <a:gd name="T107" fmla="*/ 27 h 17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75"/>
                <a:gd name="T163" fmla="*/ 0 h 178"/>
                <a:gd name="T164" fmla="*/ 675 w 675"/>
                <a:gd name="T165" fmla="*/ 178 h 17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75" h="178">
                  <a:moveTo>
                    <a:pt x="0" y="15"/>
                  </a:moveTo>
                  <a:lnTo>
                    <a:pt x="3" y="6"/>
                  </a:lnTo>
                  <a:lnTo>
                    <a:pt x="12" y="0"/>
                  </a:lnTo>
                  <a:lnTo>
                    <a:pt x="21" y="0"/>
                  </a:lnTo>
                  <a:lnTo>
                    <a:pt x="30" y="0"/>
                  </a:lnTo>
                  <a:lnTo>
                    <a:pt x="39" y="0"/>
                  </a:lnTo>
                  <a:lnTo>
                    <a:pt x="48" y="0"/>
                  </a:lnTo>
                  <a:lnTo>
                    <a:pt x="57" y="3"/>
                  </a:lnTo>
                  <a:lnTo>
                    <a:pt x="63" y="15"/>
                  </a:lnTo>
                  <a:lnTo>
                    <a:pt x="72" y="18"/>
                  </a:lnTo>
                  <a:lnTo>
                    <a:pt x="81" y="18"/>
                  </a:lnTo>
                  <a:lnTo>
                    <a:pt x="86" y="27"/>
                  </a:lnTo>
                  <a:lnTo>
                    <a:pt x="95" y="30"/>
                  </a:lnTo>
                  <a:lnTo>
                    <a:pt x="104" y="36"/>
                  </a:lnTo>
                  <a:lnTo>
                    <a:pt x="116" y="36"/>
                  </a:lnTo>
                  <a:lnTo>
                    <a:pt x="128" y="36"/>
                  </a:lnTo>
                  <a:lnTo>
                    <a:pt x="137" y="36"/>
                  </a:lnTo>
                  <a:lnTo>
                    <a:pt x="146" y="36"/>
                  </a:lnTo>
                  <a:lnTo>
                    <a:pt x="155" y="36"/>
                  </a:lnTo>
                  <a:lnTo>
                    <a:pt x="164" y="33"/>
                  </a:lnTo>
                  <a:lnTo>
                    <a:pt x="167" y="24"/>
                  </a:lnTo>
                  <a:lnTo>
                    <a:pt x="176" y="24"/>
                  </a:lnTo>
                  <a:lnTo>
                    <a:pt x="185" y="24"/>
                  </a:lnTo>
                  <a:lnTo>
                    <a:pt x="197" y="24"/>
                  </a:lnTo>
                  <a:lnTo>
                    <a:pt x="209" y="30"/>
                  </a:lnTo>
                  <a:lnTo>
                    <a:pt x="221" y="33"/>
                  </a:lnTo>
                  <a:lnTo>
                    <a:pt x="230" y="33"/>
                  </a:lnTo>
                  <a:lnTo>
                    <a:pt x="239" y="33"/>
                  </a:lnTo>
                  <a:lnTo>
                    <a:pt x="248" y="33"/>
                  </a:lnTo>
                  <a:lnTo>
                    <a:pt x="256" y="36"/>
                  </a:lnTo>
                  <a:lnTo>
                    <a:pt x="256" y="48"/>
                  </a:lnTo>
                  <a:lnTo>
                    <a:pt x="253" y="60"/>
                  </a:lnTo>
                  <a:lnTo>
                    <a:pt x="262" y="66"/>
                  </a:lnTo>
                  <a:lnTo>
                    <a:pt x="265" y="75"/>
                  </a:lnTo>
                  <a:lnTo>
                    <a:pt x="274" y="78"/>
                  </a:lnTo>
                  <a:lnTo>
                    <a:pt x="283" y="78"/>
                  </a:lnTo>
                  <a:lnTo>
                    <a:pt x="295" y="87"/>
                  </a:lnTo>
                  <a:lnTo>
                    <a:pt x="304" y="90"/>
                  </a:lnTo>
                  <a:lnTo>
                    <a:pt x="313" y="90"/>
                  </a:lnTo>
                  <a:lnTo>
                    <a:pt x="322" y="90"/>
                  </a:lnTo>
                  <a:lnTo>
                    <a:pt x="331" y="90"/>
                  </a:lnTo>
                  <a:lnTo>
                    <a:pt x="343" y="96"/>
                  </a:lnTo>
                  <a:lnTo>
                    <a:pt x="358" y="102"/>
                  </a:lnTo>
                  <a:lnTo>
                    <a:pt x="367" y="102"/>
                  </a:lnTo>
                  <a:lnTo>
                    <a:pt x="376" y="102"/>
                  </a:lnTo>
                  <a:lnTo>
                    <a:pt x="385" y="99"/>
                  </a:lnTo>
                  <a:lnTo>
                    <a:pt x="394" y="96"/>
                  </a:lnTo>
                  <a:lnTo>
                    <a:pt x="403" y="93"/>
                  </a:lnTo>
                  <a:lnTo>
                    <a:pt x="412" y="93"/>
                  </a:lnTo>
                  <a:lnTo>
                    <a:pt x="421" y="93"/>
                  </a:lnTo>
                  <a:lnTo>
                    <a:pt x="429" y="93"/>
                  </a:lnTo>
                  <a:lnTo>
                    <a:pt x="441" y="96"/>
                  </a:lnTo>
                  <a:lnTo>
                    <a:pt x="453" y="102"/>
                  </a:lnTo>
                  <a:lnTo>
                    <a:pt x="462" y="102"/>
                  </a:lnTo>
                  <a:lnTo>
                    <a:pt x="471" y="102"/>
                  </a:lnTo>
                  <a:lnTo>
                    <a:pt x="483" y="102"/>
                  </a:lnTo>
                  <a:lnTo>
                    <a:pt x="492" y="96"/>
                  </a:lnTo>
                  <a:lnTo>
                    <a:pt x="501" y="96"/>
                  </a:lnTo>
                  <a:lnTo>
                    <a:pt x="513" y="96"/>
                  </a:lnTo>
                  <a:lnTo>
                    <a:pt x="522" y="96"/>
                  </a:lnTo>
                  <a:lnTo>
                    <a:pt x="540" y="96"/>
                  </a:lnTo>
                  <a:lnTo>
                    <a:pt x="549" y="96"/>
                  </a:lnTo>
                  <a:lnTo>
                    <a:pt x="558" y="93"/>
                  </a:lnTo>
                  <a:lnTo>
                    <a:pt x="567" y="87"/>
                  </a:lnTo>
                  <a:lnTo>
                    <a:pt x="576" y="84"/>
                  </a:lnTo>
                  <a:lnTo>
                    <a:pt x="585" y="84"/>
                  </a:lnTo>
                  <a:lnTo>
                    <a:pt x="593" y="84"/>
                  </a:lnTo>
                  <a:lnTo>
                    <a:pt x="602" y="84"/>
                  </a:lnTo>
                  <a:lnTo>
                    <a:pt x="611" y="93"/>
                  </a:lnTo>
                  <a:lnTo>
                    <a:pt x="620" y="99"/>
                  </a:lnTo>
                  <a:lnTo>
                    <a:pt x="629" y="99"/>
                  </a:lnTo>
                  <a:lnTo>
                    <a:pt x="638" y="99"/>
                  </a:lnTo>
                  <a:lnTo>
                    <a:pt x="647" y="99"/>
                  </a:lnTo>
                  <a:lnTo>
                    <a:pt x="656" y="99"/>
                  </a:lnTo>
                  <a:lnTo>
                    <a:pt x="665" y="102"/>
                  </a:lnTo>
                  <a:lnTo>
                    <a:pt x="674" y="102"/>
                  </a:lnTo>
                  <a:lnTo>
                    <a:pt x="671" y="114"/>
                  </a:lnTo>
                  <a:lnTo>
                    <a:pt x="662" y="123"/>
                  </a:lnTo>
                  <a:lnTo>
                    <a:pt x="653" y="126"/>
                  </a:lnTo>
                  <a:lnTo>
                    <a:pt x="641" y="132"/>
                  </a:lnTo>
                  <a:lnTo>
                    <a:pt x="632" y="138"/>
                  </a:lnTo>
                  <a:lnTo>
                    <a:pt x="623" y="144"/>
                  </a:lnTo>
                  <a:lnTo>
                    <a:pt x="614" y="150"/>
                  </a:lnTo>
                  <a:lnTo>
                    <a:pt x="605" y="153"/>
                  </a:lnTo>
                  <a:lnTo>
                    <a:pt x="593" y="162"/>
                  </a:lnTo>
                  <a:lnTo>
                    <a:pt x="582" y="162"/>
                  </a:lnTo>
                  <a:lnTo>
                    <a:pt x="573" y="168"/>
                  </a:lnTo>
                  <a:lnTo>
                    <a:pt x="564" y="174"/>
                  </a:lnTo>
                  <a:lnTo>
                    <a:pt x="555" y="174"/>
                  </a:lnTo>
                  <a:lnTo>
                    <a:pt x="546" y="177"/>
                  </a:lnTo>
                  <a:lnTo>
                    <a:pt x="549" y="168"/>
                  </a:lnTo>
                  <a:lnTo>
                    <a:pt x="555" y="159"/>
                  </a:lnTo>
                  <a:lnTo>
                    <a:pt x="564" y="150"/>
                  </a:lnTo>
                  <a:lnTo>
                    <a:pt x="573" y="141"/>
                  </a:lnTo>
                  <a:lnTo>
                    <a:pt x="579" y="132"/>
                  </a:lnTo>
                  <a:lnTo>
                    <a:pt x="588" y="123"/>
                  </a:lnTo>
                  <a:lnTo>
                    <a:pt x="596" y="120"/>
                  </a:lnTo>
                  <a:lnTo>
                    <a:pt x="605" y="117"/>
                  </a:lnTo>
                  <a:lnTo>
                    <a:pt x="608" y="108"/>
                  </a:lnTo>
                  <a:lnTo>
                    <a:pt x="611" y="99"/>
                  </a:lnTo>
                  <a:lnTo>
                    <a:pt x="602" y="93"/>
                  </a:lnTo>
                  <a:lnTo>
                    <a:pt x="593" y="93"/>
                  </a:lnTo>
                  <a:lnTo>
                    <a:pt x="582" y="93"/>
                  </a:lnTo>
                  <a:lnTo>
                    <a:pt x="570" y="93"/>
                  </a:lnTo>
                  <a:lnTo>
                    <a:pt x="561" y="93"/>
                  </a:lnTo>
                  <a:lnTo>
                    <a:pt x="552" y="93"/>
                  </a:lnTo>
                  <a:lnTo>
                    <a:pt x="543" y="93"/>
                  </a:lnTo>
                  <a:lnTo>
                    <a:pt x="534" y="93"/>
                  </a:lnTo>
                  <a:lnTo>
                    <a:pt x="522" y="102"/>
                  </a:lnTo>
                  <a:lnTo>
                    <a:pt x="513" y="105"/>
                  </a:lnTo>
                  <a:lnTo>
                    <a:pt x="504" y="114"/>
                  </a:lnTo>
                  <a:lnTo>
                    <a:pt x="495" y="114"/>
                  </a:lnTo>
                  <a:lnTo>
                    <a:pt x="486" y="114"/>
                  </a:lnTo>
                  <a:lnTo>
                    <a:pt x="474" y="114"/>
                  </a:lnTo>
                  <a:lnTo>
                    <a:pt x="465" y="114"/>
                  </a:lnTo>
                  <a:lnTo>
                    <a:pt x="456" y="114"/>
                  </a:lnTo>
                  <a:lnTo>
                    <a:pt x="447" y="114"/>
                  </a:lnTo>
                  <a:lnTo>
                    <a:pt x="438" y="108"/>
                  </a:lnTo>
                  <a:lnTo>
                    <a:pt x="432" y="96"/>
                  </a:lnTo>
                  <a:lnTo>
                    <a:pt x="423" y="96"/>
                  </a:lnTo>
                  <a:lnTo>
                    <a:pt x="421" y="105"/>
                  </a:lnTo>
                  <a:lnTo>
                    <a:pt x="421" y="114"/>
                  </a:lnTo>
                  <a:lnTo>
                    <a:pt x="412" y="114"/>
                  </a:lnTo>
                  <a:lnTo>
                    <a:pt x="403" y="114"/>
                  </a:lnTo>
                  <a:lnTo>
                    <a:pt x="388" y="114"/>
                  </a:lnTo>
                  <a:lnTo>
                    <a:pt x="379" y="114"/>
                  </a:lnTo>
                  <a:lnTo>
                    <a:pt x="367" y="117"/>
                  </a:lnTo>
                  <a:lnTo>
                    <a:pt x="358" y="117"/>
                  </a:lnTo>
                  <a:lnTo>
                    <a:pt x="349" y="111"/>
                  </a:lnTo>
                  <a:lnTo>
                    <a:pt x="340" y="108"/>
                  </a:lnTo>
                  <a:lnTo>
                    <a:pt x="331" y="108"/>
                  </a:lnTo>
                  <a:lnTo>
                    <a:pt x="322" y="108"/>
                  </a:lnTo>
                  <a:lnTo>
                    <a:pt x="313" y="108"/>
                  </a:lnTo>
                  <a:lnTo>
                    <a:pt x="304" y="105"/>
                  </a:lnTo>
                  <a:lnTo>
                    <a:pt x="292" y="99"/>
                  </a:lnTo>
                  <a:lnTo>
                    <a:pt x="280" y="96"/>
                  </a:lnTo>
                  <a:lnTo>
                    <a:pt x="268" y="93"/>
                  </a:lnTo>
                  <a:lnTo>
                    <a:pt x="256" y="90"/>
                  </a:lnTo>
                  <a:lnTo>
                    <a:pt x="248" y="84"/>
                  </a:lnTo>
                  <a:lnTo>
                    <a:pt x="236" y="84"/>
                  </a:lnTo>
                  <a:lnTo>
                    <a:pt x="227" y="87"/>
                  </a:lnTo>
                  <a:lnTo>
                    <a:pt x="218" y="90"/>
                  </a:lnTo>
                  <a:lnTo>
                    <a:pt x="209" y="90"/>
                  </a:lnTo>
                  <a:lnTo>
                    <a:pt x="200" y="90"/>
                  </a:lnTo>
                  <a:lnTo>
                    <a:pt x="188" y="90"/>
                  </a:lnTo>
                  <a:lnTo>
                    <a:pt x="176" y="90"/>
                  </a:lnTo>
                  <a:lnTo>
                    <a:pt x="167" y="90"/>
                  </a:lnTo>
                  <a:lnTo>
                    <a:pt x="158" y="84"/>
                  </a:lnTo>
                  <a:lnTo>
                    <a:pt x="149" y="81"/>
                  </a:lnTo>
                  <a:lnTo>
                    <a:pt x="140" y="78"/>
                  </a:lnTo>
                  <a:lnTo>
                    <a:pt x="131" y="72"/>
                  </a:lnTo>
                  <a:lnTo>
                    <a:pt x="116" y="72"/>
                  </a:lnTo>
                  <a:lnTo>
                    <a:pt x="107" y="72"/>
                  </a:lnTo>
                  <a:lnTo>
                    <a:pt x="92" y="69"/>
                  </a:lnTo>
                  <a:lnTo>
                    <a:pt x="84" y="69"/>
                  </a:lnTo>
                  <a:lnTo>
                    <a:pt x="69" y="69"/>
                  </a:lnTo>
                  <a:lnTo>
                    <a:pt x="57" y="60"/>
                  </a:lnTo>
                  <a:lnTo>
                    <a:pt x="48" y="51"/>
                  </a:lnTo>
                  <a:lnTo>
                    <a:pt x="39" y="45"/>
                  </a:lnTo>
                  <a:lnTo>
                    <a:pt x="30" y="42"/>
                  </a:lnTo>
                  <a:lnTo>
                    <a:pt x="21" y="36"/>
                  </a:lnTo>
                  <a:lnTo>
                    <a:pt x="12" y="27"/>
                  </a:lnTo>
                  <a:lnTo>
                    <a:pt x="6" y="18"/>
                  </a:lnTo>
                  <a:lnTo>
                    <a:pt x="6" y="9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35" name="Freeform 102"/>
            <p:cNvSpPr>
              <a:spLocks/>
            </p:cNvSpPr>
            <p:nvPr/>
          </p:nvSpPr>
          <p:spPr bwMode="auto">
            <a:xfrm>
              <a:off x="2820" y="2663"/>
              <a:ext cx="85" cy="40"/>
            </a:xfrm>
            <a:custGeom>
              <a:avLst/>
              <a:gdLst>
                <a:gd name="T0" fmla="*/ 0 w 85"/>
                <a:gd name="T1" fmla="*/ 24 h 40"/>
                <a:gd name="T2" fmla="*/ 18 w 85"/>
                <a:gd name="T3" fmla="*/ 6 h 40"/>
                <a:gd name="T4" fmla="*/ 27 w 85"/>
                <a:gd name="T5" fmla="*/ 3 h 40"/>
                <a:gd name="T6" fmla="*/ 36 w 85"/>
                <a:gd name="T7" fmla="*/ 0 h 40"/>
                <a:gd name="T8" fmla="*/ 45 w 85"/>
                <a:gd name="T9" fmla="*/ 0 h 40"/>
                <a:gd name="T10" fmla="*/ 54 w 85"/>
                <a:gd name="T11" fmla="*/ 0 h 40"/>
                <a:gd name="T12" fmla="*/ 63 w 85"/>
                <a:gd name="T13" fmla="*/ 0 h 40"/>
                <a:gd name="T14" fmla="*/ 72 w 85"/>
                <a:gd name="T15" fmla="*/ 0 h 40"/>
                <a:gd name="T16" fmla="*/ 75 w 85"/>
                <a:gd name="T17" fmla="*/ 12 h 40"/>
                <a:gd name="T18" fmla="*/ 75 w 85"/>
                <a:gd name="T19" fmla="*/ 21 h 40"/>
                <a:gd name="T20" fmla="*/ 81 w 85"/>
                <a:gd name="T21" fmla="*/ 30 h 40"/>
                <a:gd name="T22" fmla="*/ 84 w 85"/>
                <a:gd name="T23" fmla="*/ 39 h 40"/>
                <a:gd name="T24" fmla="*/ 75 w 85"/>
                <a:gd name="T25" fmla="*/ 39 h 40"/>
                <a:gd name="T26" fmla="*/ 66 w 85"/>
                <a:gd name="T27" fmla="*/ 39 h 40"/>
                <a:gd name="T28" fmla="*/ 57 w 85"/>
                <a:gd name="T29" fmla="*/ 33 h 40"/>
                <a:gd name="T30" fmla="*/ 51 w 85"/>
                <a:gd name="T31" fmla="*/ 24 h 40"/>
                <a:gd name="T32" fmla="*/ 42 w 85"/>
                <a:gd name="T33" fmla="*/ 24 h 40"/>
                <a:gd name="T34" fmla="*/ 33 w 85"/>
                <a:gd name="T35" fmla="*/ 18 h 40"/>
                <a:gd name="T36" fmla="*/ 24 w 85"/>
                <a:gd name="T37" fmla="*/ 15 h 40"/>
                <a:gd name="T38" fmla="*/ 15 w 85"/>
                <a:gd name="T39" fmla="*/ 12 h 40"/>
                <a:gd name="T40" fmla="*/ 6 w 85"/>
                <a:gd name="T41" fmla="*/ 6 h 40"/>
                <a:gd name="T42" fmla="*/ 0 w 85"/>
                <a:gd name="T43" fmla="*/ 24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5"/>
                <a:gd name="T67" fmla="*/ 0 h 40"/>
                <a:gd name="T68" fmla="*/ 85 w 85"/>
                <a:gd name="T69" fmla="*/ 40 h 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5" h="40">
                  <a:moveTo>
                    <a:pt x="0" y="24"/>
                  </a:moveTo>
                  <a:lnTo>
                    <a:pt x="18" y="6"/>
                  </a:lnTo>
                  <a:lnTo>
                    <a:pt x="27" y="3"/>
                  </a:lnTo>
                  <a:lnTo>
                    <a:pt x="36" y="0"/>
                  </a:lnTo>
                  <a:lnTo>
                    <a:pt x="45" y="0"/>
                  </a:lnTo>
                  <a:lnTo>
                    <a:pt x="54" y="0"/>
                  </a:lnTo>
                  <a:lnTo>
                    <a:pt x="63" y="0"/>
                  </a:lnTo>
                  <a:lnTo>
                    <a:pt x="72" y="0"/>
                  </a:lnTo>
                  <a:lnTo>
                    <a:pt x="75" y="12"/>
                  </a:lnTo>
                  <a:lnTo>
                    <a:pt x="75" y="21"/>
                  </a:lnTo>
                  <a:lnTo>
                    <a:pt x="81" y="30"/>
                  </a:lnTo>
                  <a:lnTo>
                    <a:pt x="84" y="39"/>
                  </a:lnTo>
                  <a:lnTo>
                    <a:pt x="75" y="39"/>
                  </a:lnTo>
                  <a:lnTo>
                    <a:pt x="66" y="39"/>
                  </a:lnTo>
                  <a:lnTo>
                    <a:pt x="57" y="33"/>
                  </a:lnTo>
                  <a:lnTo>
                    <a:pt x="51" y="24"/>
                  </a:lnTo>
                  <a:lnTo>
                    <a:pt x="42" y="24"/>
                  </a:lnTo>
                  <a:lnTo>
                    <a:pt x="33" y="18"/>
                  </a:lnTo>
                  <a:lnTo>
                    <a:pt x="24" y="15"/>
                  </a:lnTo>
                  <a:lnTo>
                    <a:pt x="15" y="12"/>
                  </a:lnTo>
                  <a:lnTo>
                    <a:pt x="6" y="6"/>
                  </a:lnTo>
                  <a:lnTo>
                    <a:pt x="0" y="2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36" name="Freeform 103"/>
            <p:cNvSpPr>
              <a:spLocks/>
            </p:cNvSpPr>
            <p:nvPr/>
          </p:nvSpPr>
          <p:spPr bwMode="auto">
            <a:xfrm>
              <a:off x="2725" y="2564"/>
              <a:ext cx="19" cy="28"/>
            </a:xfrm>
            <a:custGeom>
              <a:avLst/>
              <a:gdLst>
                <a:gd name="T0" fmla="*/ 0 w 19"/>
                <a:gd name="T1" fmla="*/ 27 h 28"/>
                <a:gd name="T2" fmla="*/ 9 w 19"/>
                <a:gd name="T3" fmla="*/ 3 h 28"/>
                <a:gd name="T4" fmla="*/ 18 w 19"/>
                <a:gd name="T5" fmla="*/ 0 h 28"/>
                <a:gd name="T6" fmla="*/ 9 w 19"/>
                <a:gd name="T7" fmla="*/ 6 h 28"/>
                <a:gd name="T8" fmla="*/ 0 w 19"/>
                <a:gd name="T9" fmla="*/ 27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8"/>
                <a:gd name="T17" fmla="*/ 19 w 19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8">
                  <a:moveTo>
                    <a:pt x="0" y="27"/>
                  </a:moveTo>
                  <a:lnTo>
                    <a:pt x="9" y="3"/>
                  </a:lnTo>
                  <a:lnTo>
                    <a:pt x="18" y="0"/>
                  </a:lnTo>
                  <a:lnTo>
                    <a:pt x="9" y="6"/>
                  </a:lnTo>
                  <a:lnTo>
                    <a:pt x="0" y="27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37" name="Freeform 104"/>
            <p:cNvSpPr>
              <a:spLocks/>
            </p:cNvSpPr>
            <p:nvPr/>
          </p:nvSpPr>
          <p:spPr bwMode="auto">
            <a:xfrm>
              <a:off x="2757" y="2582"/>
              <a:ext cx="46" cy="17"/>
            </a:xfrm>
            <a:custGeom>
              <a:avLst/>
              <a:gdLst>
                <a:gd name="T0" fmla="*/ 15 w 46"/>
                <a:gd name="T1" fmla="*/ 9 h 17"/>
                <a:gd name="T2" fmla="*/ 30 w 46"/>
                <a:gd name="T3" fmla="*/ 0 h 17"/>
                <a:gd name="T4" fmla="*/ 39 w 46"/>
                <a:gd name="T5" fmla="*/ 0 h 17"/>
                <a:gd name="T6" fmla="*/ 45 w 46"/>
                <a:gd name="T7" fmla="*/ 9 h 17"/>
                <a:gd name="T8" fmla="*/ 36 w 46"/>
                <a:gd name="T9" fmla="*/ 9 h 17"/>
                <a:gd name="T10" fmla="*/ 27 w 46"/>
                <a:gd name="T11" fmla="*/ 9 h 17"/>
                <a:gd name="T12" fmla="*/ 18 w 46"/>
                <a:gd name="T13" fmla="*/ 9 h 17"/>
                <a:gd name="T14" fmla="*/ 9 w 46"/>
                <a:gd name="T15" fmla="*/ 9 h 17"/>
                <a:gd name="T16" fmla="*/ 0 w 46"/>
                <a:gd name="T17" fmla="*/ 9 h 17"/>
                <a:gd name="T18" fmla="*/ 9 w 46"/>
                <a:gd name="T19" fmla="*/ 16 h 17"/>
                <a:gd name="T20" fmla="*/ 18 w 46"/>
                <a:gd name="T21" fmla="*/ 12 h 17"/>
                <a:gd name="T22" fmla="*/ 15 w 46"/>
                <a:gd name="T23" fmla="*/ 9 h 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6"/>
                <a:gd name="T37" fmla="*/ 0 h 17"/>
                <a:gd name="T38" fmla="*/ 46 w 46"/>
                <a:gd name="T39" fmla="*/ 17 h 1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6" h="17">
                  <a:moveTo>
                    <a:pt x="15" y="9"/>
                  </a:moveTo>
                  <a:lnTo>
                    <a:pt x="30" y="0"/>
                  </a:lnTo>
                  <a:lnTo>
                    <a:pt x="39" y="0"/>
                  </a:lnTo>
                  <a:lnTo>
                    <a:pt x="45" y="9"/>
                  </a:lnTo>
                  <a:lnTo>
                    <a:pt x="36" y="9"/>
                  </a:lnTo>
                  <a:lnTo>
                    <a:pt x="27" y="9"/>
                  </a:lnTo>
                  <a:lnTo>
                    <a:pt x="18" y="9"/>
                  </a:lnTo>
                  <a:lnTo>
                    <a:pt x="9" y="9"/>
                  </a:lnTo>
                  <a:lnTo>
                    <a:pt x="0" y="9"/>
                  </a:lnTo>
                  <a:lnTo>
                    <a:pt x="9" y="16"/>
                  </a:lnTo>
                  <a:lnTo>
                    <a:pt x="18" y="12"/>
                  </a:lnTo>
                  <a:lnTo>
                    <a:pt x="15" y="9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38" name="Freeform 105"/>
            <p:cNvSpPr>
              <a:spLocks/>
            </p:cNvSpPr>
            <p:nvPr/>
          </p:nvSpPr>
          <p:spPr bwMode="auto">
            <a:xfrm>
              <a:off x="2820" y="2570"/>
              <a:ext cx="17" cy="22"/>
            </a:xfrm>
            <a:custGeom>
              <a:avLst/>
              <a:gdLst>
                <a:gd name="T0" fmla="*/ 0 w 17"/>
                <a:gd name="T1" fmla="*/ 21 h 22"/>
                <a:gd name="T2" fmla="*/ 16 w 17"/>
                <a:gd name="T3" fmla="*/ 0 h 22"/>
                <a:gd name="T4" fmla="*/ 16 w 17"/>
                <a:gd name="T5" fmla="*/ 9 h 22"/>
                <a:gd name="T6" fmla="*/ 4 w 17"/>
                <a:gd name="T7" fmla="*/ 15 h 22"/>
                <a:gd name="T8" fmla="*/ 0 w 17"/>
                <a:gd name="T9" fmla="*/ 21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2"/>
                <a:gd name="T17" fmla="*/ 17 w 17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2">
                  <a:moveTo>
                    <a:pt x="0" y="21"/>
                  </a:moveTo>
                  <a:lnTo>
                    <a:pt x="16" y="0"/>
                  </a:lnTo>
                  <a:lnTo>
                    <a:pt x="16" y="9"/>
                  </a:lnTo>
                  <a:lnTo>
                    <a:pt x="4" y="15"/>
                  </a:lnTo>
                  <a:lnTo>
                    <a:pt x="0" y="21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39" name="Freeform 106"/>
            <p:cNvSpPr>
              <a:spLocks/>
            </p:cNvSpPr>
            <p:nvPr/>
          </p:nvSpPr>
          <p:spPr bwMode="auto">
            <a:xfrm>
              <a:off x="2883" y="2543"/>
              <a:ext cx="34" cy="31"/>
            </a:xfrm>
            <a:custGeom>
              <a:avLst/>
              <a:gdLst>
                <a:gd name="T0" fmla="*/ 33 w 34"/>
                <a:gd name="T1" fmla="*/ 0 h 31"/>
                <a:gd name="T2" fmla="*/ 12 w 34"/>
                <a:gd name="T3" fmla="*/ 21 h 31"/>
                <a:gd name="T4" fmla="*/ 6 w 34"/>
                <a:gd name="T5" fmla="*/ 30 h 31"/>
                <a:gd name="T6" fmla="*/ 0 w 34"/>
                <a:gd name="T7" fmla="*/ 21 h 31"/>
                <a:gd name="T8" fmla="*/ 9 w 34"/>
                <a:gd name="T9" fmla="*/ 21 h 31"/>
                <a:gd name="T10" fmla="*/ 33 w 34"/>
                <a:gd name="T11" fmla="*/ 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4"/>
                <a:gd name="T19" fmla="*/ 0 h 31"/>
                <a:gd name="T20" fmla="*/ 34 w 34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4" h="31">
                  <a:moveTo>
                    <a:pt x="33" y="0"/>
                  </a:moveTo>
                  <a:lnTo>
                    <a:pt x="12" y="21"/>
                  </a:lnTo>
                  <a:lnTo>
                    <a:pt x="6" y="30"/>
                  </a:lnTo>
                  <a:lnTo>
                    <a:pt x="0" y="21"/>
                  </a:lnTo>
                  <a:lnTo>
                    <a:pt x="9" y="21"/>
                  </a:lnTo>
                  <a:lnTo>
                    <a:pt x="33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40" name="Freeform 107"/>
            <p:cNvSpPr>
              <a:spLocks/>
            </p:cNvSpPr>
            <p:nvPr/>
          </p:nvSpPr>
          <p:spPr bwMode="auto">
            <a:xfrm>
              <a:off x="2898" y="2573"/>
              <a:ext cx="33" cy="28"/>
            </a:xfrm>
            <a:custGeom>
              <a:avLst/>
              <a:gdLst>
                <a:gd name="T0" fmla="*/ 17 w 33"/>
                <a:gd name="T1" fmla="*/ 18 h 28"/>
                <a:gd name="T2" fmla="*/ 26 w 33"/>
                <a:gd name="T3" fmla="*/ 15 h 28"/>
                <a:gd name="T4" fmla="*/ 32 w 33"/>
                <a:gd name="T5" fmla="*/ 24 h 28"/>
                <a:gd name="T6" fmla="*/ 23 w 33"/>
                <a:gd name="T7" fmla="*/ 27 h 28"/>
                <a:gd name="T8" fmla="*/ 15 w 33"/>
                <a:gd name="T9" fmla="*/ 24 h 28"/>
                <a:gd name="T10" fmla="*/ 15 w 33"/>
                <a:gd name="T11" fmla="*/ 15 h 28"/>
                <a:gd name="T12" fmla="*/ 12 w 33"/>
                <a:gd name="T13" fmla="*/ 6 h 28"/>
                <a:gd name="T14" fmla="*/ 3 w 33"/>
                <a:gd name="T15" fmla="*/ 0 h 28"/>
                <a:gd name="T16" fmla="*/ 0 w 33"/>
                <a:gd name="T17" fmla="*/ 9 h 28"/>
                <a:gd name="T18" fmla="*/ 9 w 33"/>
                <a:gd name="T19" fmla="*/ 12 h 28"/>
                <a:gd name="T20" fmla="*/ 17 w 33"/>
                <a:gd name="T21" fmla="*/ 18 h 2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"/>
                <a:gd name="T34" fmla="*/ 0 h 28"/>
                <a:gd name="T35" fmla="*/ 33 w 33"/>
                <a:gd name="T36" fmla="*/ 28 h 2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" h="28">
                  <a:moveTo>
                    <a:pt x="17" y="18"/>
                  </a:moveTo>
                  <a:lnTo>
                    <a:pt x="26" y="15"/>
                  </a:lnTo>
                  <a:lnTo>
                    <a:pt x="32" y="24"/>
                  </a:lnTo>
                  <a:lnTo>
                    <a:pt x="23" y="27"/>
                  </a:lnTo>
                  <a:lnTo>
                    <a:pt x="15" y="24"/>
                  </a:lnTo>
                  <a:lnTo>
                    <a:pt x="15" y="15"/>
                  </a:lnTo>
                  <a:lnTo>
                    <a:pt x="12" y="6"/>
                  </a:lnTo>
                  <a:lnTo>
                    <a:pt x="3" y="0"/>
                  </a:lnTo>
                  <a:lnTo>
                    <a:pt x="0" y="9"/>
                  </a:lnTo>
                  <a:lnTo>
                    <a:pt x="9" y="12"/>
                  </a:lnTo>
                  <a:lnTo>
                    <a:pt x="17" y="18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41" name="Freeform 108"/>
            <p:cNvSpPr>
              <a:spLocks/>
            </p:cNvSpPr>
            <p:nvPr/>
          </p:nvSpPr>
          <p:spPr bwMode="auto">
            <a:xfrm>
              <a:off x="2951" y="2585"/>
              <a:ext cx="17" cy="17"/>
            </a:xfrm>
            <a:custGeom>
              <a:avLst/>
              <a:gdLst>
                <a:gd name="T0" fmla="*/ 16 w 17"/>
                <a:gd name="T1" fmla="*/ 10 h 17"/>
                <a:gd name="T2" fmla="*/ 4 w 17"/>
                <a:gd name="T3" fmla="*/ 16 h 17"/>
                <a:gd name="T4" fmla="*/ 0 w 17"/>
                <a:gd name="T5" fmla="*/ 0 h 17"/>
                <a:gd name="T6" fmla="*/ 12 w 17"/>
                <a:gd name="T7" fmla="*/ 0 h 17"/>
                <a:gd name="T8" fmla="*/ 16 w 17"/>
                <a:gd name="T9" fmla="*/ 1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7"/>
                <a:gd name="T17" fmla="*/ 17 w 17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7">
                  <a:moveTo>
                    <a:pt x="16" y="10"/>
                  </a:moveTo>
                  <a:lnTo>
                    <a:pt x="4" y="16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6" y="1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42" name="Freeform 109"/>
            <p:cNvSpPr>
              <a:spLocks/>
            </p:cNvSpPr>
            <p:nvPr/>
          </p:nvSpPr>
          <p:spPr bwMode="auto">
            <a:xfrm>
              <a:off x="3059" y="2588"/>
              <a:ext cx="34" cy="28"/>
            </a:xfrm>
            <a:custGeom>
              <a:avLst/>
              <a:gdLst>
                <a:gd name="T0" fmla="*/ 0 w 34"/>
                <a:gd name="T1" fmla="*/ 3 h 28"/>
                <a:gd name="T2" fmla="*/ 15 w 34"/>
                <a:gd name="T3" fmla="*/ 6 h 28"/>
                <a:gd name="T4" fmla="*/ 24 w 34"/>
                <a:gd name="T5" fmla="*/ 6 h 28"/>
                <a:gd name="T6" fmla="*/ 33 w 34"/>
                <a:gd name="T7" fmla="*/ 3 h 28"/>
                <a:gd name="T8" fmla="*/ 33 w 34"/>
                <a:gd name="T9" fmla="*/ 12 h 28"/>
                <a:gd name="T10" fmla="*/ 21 w 34"/>
                <a:gd name="T11" fmla="*/ 18 h 28"/>
                <a:gd name="T12" fmla="*/ 18 w 34"/>
                <a:gd name="T13" fmla="*/ 27 h 28"/>
                <a:gd name="T14" fmla="*/ 9 w 34"/>
                <a:gd name="T15" fmla="*/ 27 h 28"/>
                <a:gd name="T16" fmla="*/ 6 w 34"/>
                <a:gd name="T17" fmla="*/ 18 h 28"/>
                <a:gd name="T18" fmla="*/ 6 w 34"/>
                <a:gd name="T19" fmla="*/ 9 h 28"/>
                <a:gd name="T20" fmla="*/ 6 w 34"/>
                <a:gd name="T21" fmla="*/ 0 h 28"/>
                <a:gd name="T22" fmla="*/ 0 w 34"/>
                <a:gd name="T23" fmla="*/ 3 h 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4"/>
                <a:gd name="T37" fmla="*/ 0 h 28"/>
                <a:gd name="T38" fmla="*/ 34 w 34"/>
                <a:gd name="T39" fmla="*/ 28 h 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4" h="28">
                  <a:moveTo>
                    <a:pt x="0" y="3"/>
                  </a:moveTo>
                  <a:lnTo>
                    <a:pt x="15" y="6"/>
                  </a:lnTo>
                  <a:lnTo>
                    <a:pt x="24" y="6"/>
                  </a:lnTo>
                  <a:lnTo>
                    <a:pt x="33" y="3"/>
                  </a:lnTo>
                  <a:lnTo>
                    <a:pt x="33" y="12"/>
                  </a:lnTo>
                  <a:lnTo>
                    <a:pt x="21" y="18"/>
                  </a:lnTo>
                  <a:lnTo>
                    <a:pt x="18" y="27"/>
                  </a:lnTo>
                  <a:lnTo>
                    <a:pt x="9" y="27"/>
                  </a:lnTo>
                  <a:lnTo>
                    <a:pt x="6" y="18"/>
                  </a:lnTo>
                  <a:lnTo>
                    <a:pt x="6" y="9"/>
                  </a:lnTo>
                  <a:lnTo>
                    <a:pt x="6" y="0"/>
                  </a:lnTo>
                  <a:lnTo>
                    <a:pt x="0" y="3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43" name="Freeform 110"/>
            <p:cNvSpPr>
              <a:spLocks/>
            </p:cNvSpPr>
            <p:nvPr/>
          </p:nvSpPr>
          <p:spPr bwMode="auto">
            <a:xfrm>
              <a:off x="3106" y="2588"/>
              <a:ext cx="19" cy="19"/>
            </a:xfrm>
            <a:custGeom>
              <a:avLst/>
              <a:gdLst>
                <a:gd name="T0" fmla="*/ 0 w 19"/>
                <a:gd name="T1" fmla="*/ 3 h 19"/>
                <a:gd name="T2" fmla="*/ 15 w 19"/>
                <a:gd name="T3" fmla="*/ 6 h 19"/>
                <a:gd name="T4" fmla="*/ 18 w 19"/>
                <a:gd name="T5" fmla="*/ 15 h 19"/>
                <a:gd name="T6" fmla="*/ 9 w 19"/>
                <a:gd name="T7" fmla="*/ 18 h 19"/>
                <a:gd name="T8" fmla="*/ 6 w 19"/>
                <a:gd name="T9" fmla="*/ 9 h 19"/>
                <a:gd name="T10" fmla="*/ 6 w 19"/>
                <a:gd name="T11" fmla="*/ 0 h 19"/>
                <a:gd name="T12" fmla="*/ 0 w 19"/>
                <a:gd name="T13" fmla="*/ 3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"/>
                <a:gd name="T22" fmla="*/ 0 h 19"/>
                <a:gd name="T23" fmla="*/ 19 w 19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" h="19">
                  <a:moveTo>
                    <a:pt x="0" y="3"/>
                  </a:moveTo>
                  <a:lnTo>
                    <a:pt x="15" y="6"/>
                  </a:lnTo>
                  <a:lnTo>
                    <a:pt x="18" y="15"/>
                  </a:lnTo>
                  <a:lnTo>
                    <a:pt x="9" y="18"/>
                  </a:lnTo>
                  <a:lnTo>
                    <a:pt x="6" y="9"/>
                  </a:lnTo>
                  <a:lnTo>
                    <a:pt x="6" y="0"/>
                  </a:lnTo>
                  <a:lnTo>
                    <a:pt x="0" y="3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44" name="Freeform 111"/>
            <p:cNvSpPr>
              <a:spLocks/>
            </p:cNvSpPr>
            <p:nvPr/>
          </p:nvSpPr>
          <p:spPr bwMode="auto">
            <a:xfrm>
              <a:off x="3115" y="2600"/>
              <a:ext cx="19" cy="19"/>
            </a:xfrm>
            <a:custGeom>
              <a:avLst/>
              <a:gdLst>
                <a:gd name="T0" fmla="*/ 0 w 19"/>
                <a:gd name="T1" fmla="*/ 3 h 19"/>
                <a:gd name="T2" fmla="*/ 15 w 19"/>
                <a:gd name="T3" fmla="*/ 6 h 19"/>
                <a:gd name="T4" fmla="*/ 18 w 19"/>
                <a:gd name="T5" fmla="*/ 15 h 19"/>
                <a:gd name="T6" fmla="*/ 9 w 19"/>
                <a:gd name="T7" fmla="*/ 18 h 19"/>
                <a:gd name="T8" fmla="*/ 6 w 19"/>
                <a:gd name="T9" fmla="*/ 9 h 19"/>
                <a:gd name="T10" fmla="*/ 6 w 19"/>
                <a:gd name="T11" fmla="*/ 0 h 19"/>
                <a:gd name="T12" fmla="*/ 0 w 19"/>
                <a:gd name="T13" fmla="*/ 3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"/>
                <a:gd name="T22" fmla="*/ 0 h 19"/>
                <a:gd name="T23" fmla="*/ 19 w 19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" h="19">
                  <a:moveTo>
                    <a:pt x="0" y="3"/>
                  </a:moveTo>
                  <a:lnTo>
                    <a:pt x="15" y="6"/>
                  </a:lnTo>
                  <a:lnTo>
                    <a:pt x="18" y="15"/>
                  </a:lnTo>
                  <a:lnTo>
                    <a:pt x="9" y="18"/>
                  </a:lnTo>
                  <a:lnTo>
                    <a:pt x="6" y="9"/>
                  </a:lnTo>
                  <a:lnTo>
                    <a:pt x="6" y="0"/>
                  </a:lnTo>
                  <a:lnTo>
                    <a:pt x="0" y="3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45" name="Freeform 112"/>
            <p:cNvSpPr>
              <a:spLocks/>
            </p:cNvSpPr>
            <p:nvPr/>
          </p:nvSpPr>
          <p:spPr bwMode="auto">
            <a:xfrm>
              <a:off x="3154" y="2591"/>
              <a:ext cx="49" cy="40"/>
            </a:xfrm>
            <a:custGeom>
              <a:avLst/>
              <a:gdLst>
                <a:gd name="T0" fmla="*/ 0 w 49"/>
                <a:gd name="T1" fmla="*/ 0 h 40"/>
                <a:gd name="T2" fmla="*/ 48 w 49"/>
                <a:gd name="T3" fmla="*/ 21 h 40"/>
                <a:gd name="T4" fmla="*/ 48 w 49"/>
                <a:gd name="T5" fmla="*/ 30 h 40"/>
                <a:gd name="T6" fmla="*/ 24 w 49"/>
                <a:gd name="T7" fmla="*/ 39 h 40"/>
                <a:gd name="T8" fmla="*/ 12 w 49"/>
                <a:gd name="T9" fmla="*/ 30 h 40"/>
                <a:gd name="T10" fmla="*/ 36 w 49"/>
                <a:gd name="T11" fmla="*/ 21 h 40"/>
                <a:gd name="T12" fmla="*/ 48 w 49"/>
                <a:gd name="T13" fmla="*/ 12 h 40"/>
                <a:gd name="T14" fmla="*/ 0 w 49"/>
                <a:gd name="T15" fmla="*/ 0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9"/>
                <a:gd name="T25" fmla="*/ 0 h 40"/>
                <a:gd name="T26" fmla="*/ 49 w 49"/>
                <a:gd name="T27" fmla="*/ 40 h 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9" h="40">
                  <a:moveTo>
                    <a:pt x="0" y="0"/>
                  </a:moveTo>
                  <a:lnTo>
                    <a:pt x="48" y="21"/>
                  </a:lnTo>
                  <a:lnTo>
                    <a:pt x="48" y="30"/>
                  </a:lnTo>
                  <a:lnTo>
                    <a:pt x="24" y="39"/>
                  </a:lnTo>
                  <a:lnTo>
                    <a:pt x="12" y="30"/>
                  </a:lnTo>
                  <a:lnTo>
                    <a:pt x="36" y="21"/>
                  </a:lnTo>
                  <a:lnTo>
                    <a:pt x="48" y="1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46" name="Freeform 113"/>
            <p:cNvSpPr>
              <a:spLocks/>
            </p:cNvSpPr>
            <p:nvPr/>
          </p:nvSpPr>
          <p:spPr bwMode="auto">
            <a:xfrm>
              <a:off x="3223" y="2588"/>
              <a:ext cx="34" cy="46"/>
            </a:xfrm>
            <a:custGeom>
              <a:avLst/>
              <a:gdLst>
                <a:gd name="T0" fmla="*/ 27 w 34"/>
                <a:gd name="T1" fmla="*/ 3 h 46"/>
                <a:gd name="T2" fmla="*/ 9 w 34"/>
                <a:gd name="T3" fmla="*/ 21 h 46"/>
                <a:gd name="T4" fmla="*/ 12 w 34"/>
                <a:gd name="T5" fmla="*/ 12 h 46"/>
                <a:gd name="T6" fmla="*/ 21 w 34"/>
                <a:gd name="T7" fmla="*/ 9 h 46"/>
                <a:gd name="T8" fmla="*/ 30 w 34"/>
                <a:gd name="T9" fmla="*/ 0 h 46"/>
                <a:gd name="T10" fmla="*/ 33 w 34"/>
                <a:gd name="T11" fmla="*/ 9 h 46"/>
                <a:gd name="T12" fmla="*/ 24 w 34"/>
                <a:gd name="T13" fmla="*/ 18 h 46"/>
                <a:gd name="T14" fmla="*/ 21 w 34"/>
                <a:gd name="T15" fmla="*/ 27 h 46"/>
                <a:gd name="T16" fmla="*/ 15 w 34"/>
                <a:gd name="T17" fmla="*/ 36 h 46"/>
                <a:gd name="T18" fmla="*/ 9 w 34"/>
                <a:gd name="T19" fmla="*/ 45 h 46"/>
                <a:gd name="T20" fmla="*/ 0 w 34"/>
                <a:gd name="T21" fmla="*/ 45 h 46"/>
                <a:gd name="T22" fmla="*/ 0 w 34"/>
                <a:gd name="T23" fmla="*/ 36 h 46"/>
                <a:gd name="T24" fmla="*/ 6 w 34"/>
                <a:gd name="T25" fmla="*/ 27 h 46"/>
                <a:gd name="T26" fmla="*/ 15 w 34"/>
                <a:gd name="T27" fmla="*/ 24 h 46"/>
                <a:gd name="T28" fmla="*/ 15 w 34"/>
                <a:gd name="T29" fmla="*/ 15 h 46"/>
                <a:gd name="T30" fmla="*/ 27 w 34"/>
                <a:gd name="T31" fmla="*/ 3 h 4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4"/>
                <a:gd name="T49" fmla="*/ 0 h 46"/>
                <a:gd name="T50" fmla="*/ 34 w 34"/>
                <a:gd name="T51" fmla="*/ 46 h 4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4" h="46">
                  <a:moveTo>
                    <a:pt x="27" y="3"/>
                  </a:moveTo>
                  <a:lnTo>
                    <a:pt x="9" y="21"/>
                  </a:lnTo>
                  <a:lnTo>
                    <a:pt x="12" y="12"/>
                  </a:lnTo>
                  <a:lnTo>
                    <a:pt x="21" y="9"/>
                  </a:lnTo>
                  <a:lnTo>
                    <a:pt x="30" y="0"/>
                  </a:lnTo>
                  <a:lnTo>
                    <a:pt x="33" y="9"/>
                  </a:lnTo>
                  <a:lnTo>
                    <a:pt x="24" y="18"/>
                  </a:lnTo>
                  <a:lnTo>
                    <a:pt x="21" y="27"/>
                  </a:lnTo>
                  <a:lnTo>
                    <a:pt x="15" y="36"/>
                  </a:lnTo>
                  <a:lnTo>
                    <a:pt x="9" y="45"/>
                  </a:lnTo>
                  <a:lnTo>
                    <a:pt x="0" y="45"/>
                  </a:lnTo>
                  <a:lnTo>
                    <a:pt x="0" y="36"/>
                  </a:lnTo>
                  <a:lnTo>
                    <a:pt x="6" y="27"/>
                  </a:lnTo>
                  <a:lnTo>
                    <a:pt x="15" y="24"/>
                  </a:lnTo>
                  <a:lnTo>
                    <a:pt x="15" y="15"/>
                  </a:lnTo>
                  <a:lnTo>
                    <a:pt x="27" y="3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47" name="Freeform 114"/>
            <p:cNvSpPr>
              <a:spLocks/>
            </p:cNvSpPr>
            <p:nvPr/>
          </p:nvSpPr>
          <p:spPr bwMode="auto">
            <a:xfrm>
              <a:off x="3011" y="2378"/>
              <a:ext cx="76" cy="22"/>
            </a:xfrm>
            <a:custGeom>
              <a:avLst/>
              <a:gdLst>
                <a:gd name="T0" fmla="*/ 0 w 76"/>
                <a:gd name="T1" fmla="*/ 21 h 22"/>
                <a:gd name="T2" fmla="*/ 24 w 76"/>
                <a:gd name="T3" fmla="*/ 0 h 22"/>
                <a:gd name="T4" fmla="*/ 33 w 76"/>
                <a:gd name="T5" fmla="*/ 0 h 22"/>
                <a:gd name="T6" fmla="*/ 42 w 76"/>
                <a:gd name="T7" fmla="*/ 0 h 22"/>
                <a:gd name="T8" fmla="*/ 51 w 76"/>
                <a:gd name="T9" fmla="*/ 0 h 22"/>
                <a:gd name="T10" fmla="*/ 60 w 76"/>
                <a:gd name="T11" fmla="*/ 0 h 22"/>
                <a:gd name="T12" fmla="*/ 69 w 76"/>
                <a:gd name="T13" fmla="*/ 0 h 22"/>
                <a:gd name="T14" fmla="*/ 75 w 76"/>
                <a:gd name="T15" fmla="*/ 12 h 22"/>
                <a:gd name="T16" fmla="*/ 66 w 76"/>
                <a:gd name="T17" fmla="*/ 18 h 22"/>
                <a:gd name="T18" fmla="*/ 57 w 76"/>
                <a:gd name="T19" fmla="*/ 18 h 22"/>
                <a:gd name="T20" fmla="*/ 48 w 76"/>
                <a:gd name="T21" fmla="*/ 18 h 22"/>
                <a:gd name="T22" fmla="*/ 39 w 76"/>
                <a:gd name="T23" fmla="*/ 18 h 22"/>
                <a:gd name="T24" fmla="*/ 30 w 76"/>
                <a:gd name="T25" fmla="*/ 18 h 22"/>
                <a:gd name="T26" fmla="*/ 21 w 76"/>
                <a:gd name="T27" fmla="*/ 15 h 22"/>
                <a:gd name="T28" fmla="*/ 18 w 76"/>
                <a:gd name="T29" fmla="*/ 6 h 22"/>
                <a:gd name="T30" fmla="*/ 0 w 76"/>
                <a:gd name="T31" fmla="*/ 21 h 2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76"/>
                <a:gd name="T49" fmla="*/ 0 h 22"/>
                <a:gd name="T50" fmla="*/ 76 w 76"/>
                <a:gd name="T51" fmla="*/ 22 h 2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76" h="22">
                  <a:moveTo>
                    <a:pt x="0" y="21"/>
                  </a:moveTo>
                  <a:lnTo>
                    <a:pt x="24" y="0"/>
                  </a:lnTo>
                  <a:lnTo>
                    <a:pt x="33" y="0"/>
                  </a:lnTo>
                  <a:lnTo>
                    <a:pt x="42" y="0"/>
                  </a:lnTo>
                  <a:lnTo>
                    <a:pt x="51" y="0"/>
                  </a:lnTo>
                  <a:lnTo>
                    <a:pt x="60" y="0"/>
                  </a:lnTo>
                  <a:lnTo>
                    <a:pt x="69" y="0"/>
                  </a:lnTo>
                  <a:lnTo>
                    <a:pt x="75" y="12"/>
                  </a:lnTo>
                  <a:lnTo>
                    <a:pt x="66" y="18"/>
                  </a:lnTo>
                  <a:lnTo>
                    <a:pt x="57" y="18"/>
                  </a:lnTo>
                  <a:lnTo>
                    <a:pt x="48" y="18"/>
                  </a:lnTo>
                  <a:lnTo>
                    <a:pt x="39" y="18"/>
                  </a:lnTo>
                  <a:lnTo>
                    <a:pt x="30" y="18"/>
                  </a:lnTo>
                  <a:lnTo>
                    <a:pt x="21" y="15"/>
                  </a:lnTo>
                  <a:lnTo>
                    <a:pt x="18" y="6"/>
                  </a:lnTo>
                  <a:lnTo>
                    <a:pt x="0" y="21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48" name="Freeform 115"/>
            <p:cNvSpPr>
              <a:spLocks/>
            </p:cNvSpPr>
            <p:nvPr/>
          </p:nvSpPr>
          <p:spPr bwMode="auto">
            <a:xfrm>
              <a:off x="3115" y="2216"/>
              <a:ext cx="58" cy="103"/>
            </a:xfrm>
            <a:custGeom>
              <a:avLst/>
              <a:gdLst>
                <a:gd name="T0" fmla="*/ 39 w 58"/>
                <a:gd name="T1" fmla="*/ 87 h 103"/>
                <a:gd name="T2" fmla="*/ 12 w 58"/>
                <a:gd name="T3" fmla="*/ 102 h 103"/>
                <a:gd name="T4" fmla="*/ 6 w 58"/>
                <a:gd name="T5" fmla="*/ 93 h 103"/>
                <a:gd name="T6" fmla="*/ 6 w 58"/>
                <a:gd name="T7" fmla="*/ 84 h 103"/>
                <a:gd name="T8" fmla="*/ 6 w 58"/>
                <a:gd name="T9" fmla="*/ 75 h 103"/>
                <a:gd name="T10" fmla="*/ 6 w 58"/>
                <a:gd name="T11" fmla="*/ 66 h 103"/>
                <a:gd name="T12" fmla="*/ 3 w 58"/>
                <a:gd name="T13" fmla="*/ 57 h 103"/>
                <a:gd name="T14" fmla="*/ 3 w 58"/>
                <a:gd name="T15" fmla="*/ 48 h 103"/>
                <a:gd name="T16" fmla="*/ 0 w 58"/>
                <a:gd name="T17" fmla="*/ 39 h 103"/>
                <a:gd name="T18" fmla="*/ 0 w 58"/>
                <a:gd name="T19" fmla="*/ 30 h 103"/>
                <a:gd name="T20" fmla="*/ 0 w 58"/>
                <a:gd name="T21" fmla="*/ 21 h 103"/>
                <a:gd name="T22" fmla="*/ 9 w 58"/>
                <a:gd name="T23" fmla="*/ 15 h 103"/>
                <a:gd name="T24" fmla="*/ 18 w 58"/>
                <a:gd name="T25" fmla="*/ 15 h 103"/>
                <a:gd name="T26" fmla="*/ 27 w 58"/>
                <a:gd name="T27" fmla="*/ 12 h 103"/>
                <a:gd name="T28" fmla="*/ 36 w 58"/>
                <a:gd name="T29" fmla="*/ 12 h 103"/>
                <a:gd name="T30" fmla="*/ 36 w 58"/>
                <a:gd name="T31" fmla="*/ 3 h 103"/>
                <a:gd name="T32" fmla="*/ 45 w 58"/>
                <a:gd name="T33" fmla="*/ 0 h 103"/>
                <a:gd name="T34" fmla="*/ 54 w 58"/>
                <a:gd name="T35" fmla="*/ 0 h 103"/>
                <a:gd name="T36" fmla="*/ 57 w 58"/>
                <a:gd name="T37" fmla="*/ 9 h 103"/>
                <a:gd name="T38" fmla="*/ 57 w 58"/>
                <a:gd name="T39" fmla="*/ 18 h 103"/>
                <a:gd name="T40" fmla="*/ 57 w 58"/>
                <a:gd name="T41" fmla="*/ 27 h 103"/>
                <a:gd name="T42" fmla="*/ 48 w 58"/>
                <a:gd name="T43" fmla="*/ 27 h 103"/>
                <a:gd name="T44" fmla="*/ 39 w 58"/>
                <a:gd name="T45" fmla="*/ 27 h 103"/>
                <a:gd name="T46" fmla="*/ 39 w 58"/>
                <a:gd name="T47" fmla="*/ 18 h 103"/>
                <a:gd name="T48" fmla="*/ 30 w 58"/>
                <a:gd name="T49" fmla="*/ 27 h 103"/>
                <a:gd name="T50" fmla="*/ 30 w 58"/>
                <a:gd name="T51" fmla="*/ 39 h 103"/>
                <a:gd name="T52" fmla="*/ 39 w 58"/>
                <a:gd name="T53" fmla="*/ 42 h 103"/>
                <a:gd name="T54" fmla="*/ 45 w 58"/>
                <a:gd name="T55" fmla="*/ 51 h 103"/>
                <a:gd name="T56" fmla="*/ 45 w 58"/>
                <a:gd name="T57" fmla="*/ 60 h 103"/>
                <a:gd name="T58" fmla="*/ 48 w 58"/>
                <a:gd name="T59" fmla="*/ 69 h 103"/>
                <a:gd name="T60" fmla="*/ 48 w 58"/>
                <a:gd name="T61" fmla="*/ 78 h 103"/>
                <a:gd name="T62" fmla="*/ 48 w 58"/>
                <a:gd name="T63" fmla="*/ 87 h 103"/>
                <a:gd name="T64" fmla="*/ 39 w 58"/>
                <a:gd name="T65" fmla="*/ 90 h 103"/>
                <a:gd name="T66" fmla="*/ 39 w 58"/>
                <a:gd name="T67" fmla="*/ 87 h 10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8"/>
                <a:gd name="T103" fmla="*/ 0 h 103"/>
                <a:gd name="T104" fmla="*/ 58 w 58"/>
                <a:gd name="T105" fmla="*/ 103 h 10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8" h="103">
                  <a:moveTo>
                    <a:pt x="39" y="87"/>
                  </a:moveTo>
                  <a:lnTo>
                    <a:pt x="12" y="102"/>
                  </a:lnTo>
                  <a:lnTo>
                    <a:pt x="6" y="93"/>
                  </a:lnTo>
                  <a:lnTo>
                    <a:pt x="6" y="84"/>
                  </a:lnTo>
                  <a:lnTo>
                    <a:pt x="6" y="75"/>
                  </a:lnTo>
                  <a:lnTo>
                    <a:pt x="6" y="66"/>
                  </a:lnTo>
                  <a:lnTo>
                    <a:pt x="3" y="57"/>
                  </a:lnTo>
                  <a:lnTo>
                    <a:pt x="3" y="48"/>
                  </a:lnTo>
                  <a:lnTo>
                    <a:pt x="0" y="39"/>
                  </a:lnTo>
                  <a:lnTo>
                    <a:pt x="0" y="30"/>
                  </a:lnTo>
                  <a:lnTo>
                    <a:pt x="0" y="21"/>
                  </a:lnTo>
                  <a:lnTo>
                    <a:pt x="9" y="15"/>
                  </a:lnTo>
                  <a:lnTo>
                    <a:pt x="18" y="15"/>
                  </a:lnTo>
                  <a:lnTo>
                    <a:pt x="27" y="12"/>
                  </a:lnTo>
                  <a:lnTo>
                    <a:pt x="36" y="12"/>
                  </a:lnTo>
                  <a:lnTo>
                    <a:pt x="36" y="3"/>
                  </a:lnTo>
                  <a:lnTo>
                    <a:pt x="45" y="0"/>
                  </a:lnTo>
                  <a:lnTo>
                    <a:pt x="54" y="0"/>
                  </a:lnTo>
                  <a:lnTo>
                    <a:pt x="57" y="9"/>
                  </a:lnTo>
                  <a:lnTo>
                    <a:pt x="57" y="18"/>
                  </a:lnTo>
                  <a:lnTo>
                    <a:pt x="57" y="27"/>
                  </a:lnTo>
                  <a:lnTo>
                    <a:pt x="48" y="27"/>
                  </a:lnTo>
                  <a:lnTo>
                    <a:pt x="39" y="27"/>
                  </a:lnTo>
                  <a:lnTo>
                    <a:pt x="39" y="18"/>
                  </a:lnTo>
                  <a:lnTo>
                    <a:pt x="30" y="27"/>
                  </a:lnTo>
                  <a:lnTo>
                    <a:pt x="30" y="39"/>
                  </a:lnTo>
                  <a:lnTo>
                    <a:pt x="39" y="42"/>
                  </a:lnTo>
                  <a:lnTo>
                    <a:pt x="45" y="51"/>
                  </a:lnTo>
                  <a:lnTo>
                    <a:pt x="45" y="60"/>
                  </a:lnTo>
                  <a:lnTo>
                    <a:pt x="48" y="69"/>
                  </a:lnTo>
                  <a:lnTo>
                    <a:pt x="48" y="78"/>
                  </a:lnTo>
                  <a:lnTo>
                    <a:pt x="48" y="87"/>
                  </a:lnTo>
                  <a:lnTo>
                    <a:pt x="39" y="90"/>
                  </a:lnTo>
                  <a:lnTo>
                    <a:pt x="39" y="87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49" name="Freeform 116"/>
            <p:cNvSpPr>
              <a:spLocks/>
            </p:cNvSpPr>
            <p:nvPr/>
          </p:nvSpPr>
          <p:spPr bwMode="auto">
            <a:xfrm>
              <a:off x="3106" y="2330"/>
              <a:ext cx="37" cy="64"/>
            </a:xfrm>
            <a:custGeom>
              <a:avLst/>
              <a:gdLst>
                <a:gd name="T0" fmla="*/ 0 w 37"/>
                <a:gd name="T1" fmla="*/ 21 h 64"/>
                <a:gd name="T2" fmla="*/ 12 w 37"/>
                <a:gd name="T3" fmla="*/ 0 h 64"/>
                <a:gd name="T4" fmla="*/ 21 w 37"/>
                <a:gd name="T5" fmla="*/ 0 h 64"/>
                <a:gd name="T6" fmla="*/ 30 w 37"/>
                <a:gd name="T7" fmla="*/ 0 h 64"/>
                <a:gd name="T8" fmla="*/ 30 w 37"/>
                <a:gd name="T9" fmla="*/ 9 h 64"/>
                <a:gd name="T10" fmla="*/ 30 w 37"/>
                <a:gd name="T11" fmla="*/ 18 h 64"/>
                <a:gd name="T12" fmla="*/ 27 w 37"/>
                <a:gd name="T13" fmla="*/ 27 h 64"/>
                <a:gd name="T14" fmla="*/ 27 w 37"/>
                <a:gd name="T15" fmla="*/ 36 h 64"/>
                <a:gd name="T16" fmla="*/ 27 w 37"/>
                <a:gd name="T17" fmla="*/ 45 h 64"/>
                <a:gd name="T18" fmla="*/ 36 w 37"/>
                <a:gd name="T19" fmla="*/ 45 h 64"/>
                <a:gd name="T20" fmla="*/ 36 w 37"/>
                <a:gd name="T21" fmla="*/ 54 h 64"/>
                <a:gd name="T22" fmla="*/ 36 w 37"/>
                <a:gd name="T23" fmla="*/ 63 h 64"/>
                <a:gd name="T24" fmla="*/ 27 w 37"/>
                <a:gd name="T25" fmla="*/ 63 h 64"/>
                <a:gd name="T26" fmla="*/ 18 w 37"/>
                <a:gd name="T27" fmla="*/ 57 h 64"/>
                <a:gd name="T28" fmla="*/ 18 w 37"/>
                <a:gd name="T29" fmla="*/ 48 h 64"/>
                <a:gd name="T30" fmla="*/ 18 w 37"/>
                <a:gd name="T31" fmla="*/ 39 h 64"/>
                <a:gd name="T32" fmla="*/ 21 w 37"/>
                <a:gd name="T33" fmla="*/ 30 h 64"/>
                <a:gd name="T34" fmla="*/ 21 w 37"/>
                <a:gd name="T35" fmla="*/ 21 h 64"/>
                <a:gd name="T36" fmla="*/ 12 w 37"/>
                <a:gd name="T37" fmla="*/ 15 h 64"/>
                <a:gd name="T38" fmla="*/ 0 w 37"/>
                <a:gd name="T39" fmla="*/ 21 h 6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7"/>
                <a:gd name="T61" fmla="*/ 0 h 64"/>
                <a:gd name="T62" fmla="*/ 37 w 37"/>
                <a:gd name="T63" fmla="*/ 64 h 6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7" h="64">
                  <a:moveTo>
                    <a:pt x="0" y="21"/>
                  </a:moveTo>
                  <a:lnTo>
                    <a:pt x="12" y="0"/>
                  </a:lnTo>
                  <a:lnTo>
                    <a:pt x="21" y="0"/>
                  </a:lnTo>
                  <a:lnTo>
                    <a:pt x="30" y="0"/>
                  </a:lnTo>
                  <a:lnTo>
                    <a:pt x="30" y="9"/>
                  </a:lnTo>
                  <a:lnTo>
                    <a:pt x="30" y="18"/>
                  </a:lnTo>
                  <a:lnTo>
                    <a:pt x="27" y="27"/>
                  </a:lnTo>
                  <a:lnTo>
                    <a:pt x="27" y="36"/>
                  </a:lnTo>
                  <a:lnTo>
                    <a:pt x="27" y="45"/>
                  </a:lnTo>
                  <a:lnTo>
                    <a:pt x="36" y="45"/>
                  </a:lnTo>
                  <a:lnTo>
                    <a:pt x="36" y="54"/>
                  </a:lnTo>
                  <a:lnTo>
                    <a:pt x="36" y="63"/>
                  </a:lnTo>
                  <a:lnTo>
                    <a:pt x="27" y="63"/>
                  </a:lnTo>
                  <a:lnTo>
                    <a:pt x="18" y="57"/>
                  </a:lnTo>
                  <a:lnTo>
                    <a:pt x="18" y="48"/>
                  </a:lnTo>
                  <a:lnTo>
                    <a:pt x="18" y="39"/>
                  </a:lnTo>
                  <a:lnTo>
                    <a:pt x="21" y="30"/>
                  </a:lnTo>
                  <a:lnTo>
                    <a:pt x="21" y="21"/>
                  </a:lnTo>
                  <a:lnTo>
                    <a:pt x="12" y="15"/>
                  </a:lnTo>
                  <a:lnTo>
                    <a:pt x="0" y="21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50" name="Freeform 117"/>
            <p:cNvSpPr>
              <a:spLocks/>
            </p:cNvSpPr>
            <p:nvPr/>
          </p:nvSpPr>
          <p:spPr bwMode="auto">
            <a:xfrm>
              <a:off x="3148" y="2339"/>
              <a:ext cx="17" cy="17"/>
            </a:xfrm>
            <a:custGeom>
              <a:avLst/>
              <a:gdLst>
                <a:gd name="T0" fmla="*/ 10 w 17"/>
                <a:gd name="T1" fmla="*/ 16 h 17"/>
                <a:gd name="T2" fmla="*/ 5 w 17"/>
                <a:gd name="T3" fmla="*/ 0 h 17"/>
                <a:gd name="T4" fmla="*/ 16 w 17"/>
                <a:gd name="T5" fmla="*/ 16 h 17"/>
                <a:gd name="T6" fmla="*/ 0 w 17"/>
                <a:gd name="T7" fmla="*/ 12 h 17"/>
                <a:gd name="T8" fmla="*/ 10 w 17"/>
                <a:gd name="T9" fmla="*/ 16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7"/>
                <a:gd name="T17" fmla="*/ 17 w 17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7">
                  <a:moveTo>
                    <a:pt x="10" y="16"/>
                  </a:moveTo>
                  <a:lnTo>
                    <a:pt x="5" y="0"/>
                  </a:lnTo>
                  <a:lnTo>
                    <a:pt x="16" y="16"/>
                  </a:lnTo>
                  <a:lnTo>
                    <a:pt x="0" y="12"/>
                  </a:lnTo>
                  <a:lnTo>
                    <a:pt x="10" y="16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51" name="Freeform 118"/>
            <p:cNvSpPr>
              <a:spLocks/>
            </p:cNvSpPr>
            <p:nvPr/>
          </p:nvSpPr>
          <p:spPr bwMode="auto">
            <a:xfrm>
              <a:off x="3080" y="2432"/>
              <a:ext cx="42" cy="31"/>
            </a:xfrm>
            <a:custGeom>
              <a:avLst/>
              <a:gdLst>
                <a:gd name="T0" fmla="*/ 26 w 42"/>
                <a:gd name="T1" fmla="*/ 15 h 31"/>
                <a:gd name="T2" fmla="*/ 32 w 42"/>
                <a:gd name="T3" fmla="*/ 3 h 31"/>
                <a:gd name="T4" fmla="*/ 32 w 42"/>
                <a:gd name="T5" fmla="*/ 12 h 31"/>
                <a:gd name="T6" fmla="*/ 41 w 42"/>
                <a:gd name="T7" fmla="*/ 12 h 31"/>
                <a:gd name="T8" fmla="*/ 41 w 42"/>
                <a:gd name="T9" fmla="*/ 21 h 31"/>
                <a:gd name="T10" fmla="*/ 32 w 42"/>
                <a:gd name="T11" fmla="*/ 27 h 31"/>
                <a:gd name="T12" fmla="*/ 23 w 42"/>
                <a:gd name="T13" fmla="*/ 30 h 31"/>
                <a:gd name="T14" fmla="*/ 15 w 42"/>
                <a:gd name="T15" fmla="*/ 30 h 31"/>
                <a:gd name="T16" fmla="*/ 6 w 42"/>
                <a:gd name="T17" fmla="*/ 30 h 31"/>
                <a:gd name="T18" fmla="*/ 0 w 42"/>
                <a:gd name="T19" fmla="*/ 21 h 31"/>
                <a:gd name="T20" fmla="*/ 0 w 42"/>
                <a:gd name="T21" fmla="*/ 12 h 31"/>
                <a:gd name="T22" fmla="*/ 0 w 42"/>
                <a:gd name="T23" fmla="*/ 3 h 31"/>
                <a:gd name="T24" fmla="*/ 9 w 42"/>
                <a:gd name="T25" fmla="*/ 3 h 31"/>
                <a:gd name="T26" fmla="*/ 18 w 42"/>
                <a:gd name="T27" fmla="*/ 0 h 31"/>
                <a:gd name="T28" fmla="*/ 26 w 42"/>
                <a:gd name="T29" fmla="*/ 0 h 31"/>
                <a:gd name="T30" fmla="*/ 35 w 42"/>
                <a:gd name="T31" fmla="*/ 6 h 31"/>
                <a:gd name="T32" fmla="*/ 26 w 42"/>
                <a:gd name="T33" fmla="*/ 15 h 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2"/>
                <a:gd name="T52" fmla="*/ 0 h 31"/>
                <a:gd name="T53" fmla="*/ 42 w 42"/>
                <a:gd name="T54" fmla="*/ 31 h 3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2" h="31">
                  <a:moveTo>
                    <a:pt x="26" y="15"/>
                  </a:moveTo>
                  <a:lnTo>
                    <a:pt x="32" y="3"/>
                  </a:lnTo>
                  <a:lnTo>
                    <a:pt x="32" y="12"/>
                  </a:lnTo>
                  <a:lnTo>
                    <a:pt x="41" y="12"/>
                  </a:lnTo>
                  <a:lnTo>
                    <a:pt x="41" y="21"/>
                  </a:lnTo>
                  <a:lnTo>
                    <a:pt x="32" y="27"/>
                  </a:lnTo>
                  <a:lnTo>
                    <a:pt x="23" y="30"/>
                  </a:lnTo>
                  <a:lnTo>
                    <a:pt x="15" y="30"/>
                  </a:lnTo>
                  <a:lnTo>
                    <a:pt x="6" y="30"/>
                  </a:lnTo>
                  <a:lnTo>
                    <a:pt x="0" y="21"/>
                  </a:lnTo>
                  <a:lnTo>
                    <a:pt x="0" y="12"/>
                  </a:lnTo>
                  <a:lnTo>
                    <a:pt x="0" y="3"/>
                  </a:lnTo>
                  <a:lnTo>
                    <a:pt x="9" y="3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35" y="6"/>
                  </a:lnTo>
                  <a:lnTo>
                    <a:pt x="26" y="15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52" name="Freeform 119"/>
            <p:cNvSpPr>
              <a:spLocks/>
            </p:cNvSpPr>
            <p:nvPr/>
          </p:nvSpPr>
          <p:spPr bwMode="auto">
            <a:xfrm>
              <a:off x="3133" y="2345"/>
              <a:ext cx="106" cy="112"/>
            </a:xfrm>
            <a:custGeom>
              <a:avLst/>
              <a:gdLst>
                <a:gd name="T0" fmla="*/ 69 w 106"/>
                <a:gd name="T1" fmla="*/ 6 h 112"/>
                <a:gd name="T2" fmla="*/ 60 w 106"/>
                <a:gd name="T3" fmla="*/ 0 h 112"/>
                <a:gd name="T4" fmla="*/ 63 w 106"/>
                <a:gd name="T5" fmla="*/ 12 h 112"/>
                <a:gd name="T6" fmla="*/ 72 w 106"/>
                <a:gd name="T7" fmla="*/ 15 h 112"/>
                <a:gd name="T8" fmla="*/ 81 w 106"/>
                <a:gd name="T9" fmla="*/ 15 h 112"/>
                <a:gd name="T10" fmla="*/ 84 w 106"/>
                <a:gd name="T11" fmla="*/ 24 h 112"/>
                <a:gd name="T12" fmla="*/ 84 w 106"/>
                <a:gd name="T13" fmla="*/ 33 h 112"/>
                <a:gd name="T14" fmla="*/ 87 w 106"/>
                <a:gd name="T15" fmla="*/ 42 h 112"/>
                <a:gd name="T16" fmla="*/ 90 w 106"/>
                <a:gd name="T17" fmla="*/ 51 h 112"/>
                <a:gd name="T18" fmla="*/ 99 w 106"/>
                <a:gd name="T19" fmla="*/ 57 h 112"/>
                <a:gd name="T20" fmla="*/ 105 w 106"/>
                <a:gd name="T21" fmla="*/ 66 h 112"/>
                <a:gd name="T22" fmla="*/ 96 w 106"/>
                <a:gd name="T23" fmla="*/ 75 h 112"/>
                <a:gd name="T24" fmla="*/ 96 w 106"/>
                <a:gd name="T25" fmla="*/ 84 h 112"/>
                <a:gd name="T26" fmla="*/ 99 w 106"/>
                <a:gd name="T27" fmla="*/ 93 h 112"/>
                <a:gd name="T28" fmla="*/ 105 w 106"/>
                <a:gd name="T29" fmla="*/ 102 h 112"/>
                <a:gd name="T30" fmla="*/ 96 w 106"/>
                <a:gd name="T31" fmla="*/ 108 h 112"/>
                <a:gd name="T32" fmla="*/ 87 w 106"/>
                <a:gd name="T33" fmla="*/ 108 h 112"/>
                <a:gd name="T34" fmla="*/ 78 w 106"/>
                <a:gd name="T35" fmla="*/ 108 h 112"/>
                <a:gd name="T36" fmla="*/ 69 w 106"/>
                <a:gd name="T37" fmla="*/ 108 h 112"/>
                <a:gd name="T38" fmla="*/ 60 w 106"/>
                <a:gd name="T39" fmla="*/ 102 h 112"/>
                <a:gd name="T40" fmla="*/ 48 w 106"/>
                <a:gd name="T41" fmla="*/ 102 h 112"/>
                <a:gd name="T42" fmla="*/ 36 w 106"/>
                <a:gd name="T43" fmla="*/ 108 h 112"/>
                <a:gd name="T44" fmla="*/ 24 w 106"/>
                <a:gd name="T45" fmla="*/ 111 h 112"/>
                <a:gd name="T46" fmla="*/ 15 w 106"/>
                <a:gd name="T47" fmla="*/ 111 h 112"/>
                <a:gd name="T48" fmla="*/ 6 w 106"/>
                <a:gd name="T49" fmla="*/ 111 h 112"/>
                <a:gd name="T50" fmla="*/ 0 w 106"/>
                <a:gd name="T51" fmla="*/ 102 h 112"/>
                <a:gd name="T52" fmla="*/ 3 w 106"/>
                <a:gd name="T53" fmla="*/ 93 h 112"/>
                <a:gd name="T54" fmla="*/ 12 w 106"/>
                <a:gd name="T55" fmla="*/ 87 h 112"/>
                <a:gd name="T56" fmla="*/ 15 w 106"/>
                <a:gd name="T57" fmla="*/ 78 h 112"/>
                <a:gd name="T58" fmla="*/ 24 w 106"/>
                <a:gd name="T59" fmla="*/ 72 h 112"/>
                <a:gd name="T60" fmla="*/ 36 w 106"/>
                <a:gd name="T61" fmla="*/ 66 h 112"/>
                <a:gd name="T62" fmla="*/ 48 w 106"/>
                <a:gd name="T63" fmla="*/ 66 h 112"/>
                <a:gd name="T64" fmla="*/ 60 w 106"/>
                <a:gd name="T65" fmla="*/ 60 h 112"/>
                <a:gd name="T66" fmla="*/ 69 w 106"/>
                <a:gd name="T67" fmla="*/ 66 h 112"/>
                <a:gd name="T68" fmla="*/ 78 w 106"/>
                <a:gd name="T69" fmla="*/ 72 h 112"/>
                <a:gd name="T70" fmla="*/ 84 w 106"/>
                <a:gd name="T71" fmla="*/ 63 h 112"/>
                <a:gd name="T72" fmla="*/ 84 w 106"/>
                <a:gd name="T73" fmla="*/ 54 h 112"/>
                <a:gd name="T74" fmla="*/ 75 w 106"/>
                <a:gd name="T75" fmla="*/ 54 h 112"/>
                <a:gd name="T76" fmla="*/ 72 w 106"/>
                <a:gd name="T77" fmla="*/ 45 h 112"/>
                <a:gd name="T78" fmla="*/ 75 w 106"/>
                <a:gd name="T79" fmla="*/ 36 h 112"/>
                <a:gd name="T80" fmla="*/ 78 w 106"/>
                <a:gd name="T81" fmla="*/ 27 h 112"/>
                <a:gd name="T82" fmla="*/ 69 w 106"/>
                <a:gd name="T83" fmla="*/ 24 h 112"/>
                <a:gd name="T84" fmla="*/ 60 w 106"/>
                <a:gd name="T85" fmla="*/ 18 h 112"/>
                <a:gd name="T86" fmla="*/ 57 w 106"/>
                <a:gd name="T87" fmla="*/ 9 h 112"/>
                <a:gd name="T88" fmla="*/ 57 w 106"/>
                <a:gd name="T89" fmla="*/ 0 h 112"/>
                <a:gd name="T90" fmla="*/ 69 w 106"/>
                <a:gd name="T91" fmla="*/ 6 h 11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06"/>
                <a:gd name="T139" fmla="*/ 0 h 112"/>
                <a:gd name="T140" fmla="*/ 106 w 106"/>
                <a:gd name="T141" fmla="*/ 112 h 11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06" h="112">
                  <a:moveTo>
                    <a:pt x="69" y="6"/>
                  </a:moveTo>
                  <a:lnTo>
                    <a:pt x="60" y="0"/>
                  </a:lnTo>
                  <a:lnTo>
                    <a:pt x="63" y="12"/>
                  </a:lnTo>
                  <a:lnTo>
                    <a:pt x="72" y="15"/>
                  </a:lnTo>
                  <a:lnTo>
                    <a:pt x="81" y="15"/>
                  </a:lnTo>
                  <a:lnTo>
                    <a:pt x="84" y="24"/>
                  </a:lnTo>
                  <a:lnTo>
                    <a:pt x="84" y="33"/>
                  </a:lnTo>
                  <a:lnTo>
                    <a:pt x="87" y="42"/>
                  </a:lnTo>
                  <a:lnTo>
                    <a:pt x="90" y="51"/>
                  </a:lnTo>
                  <a:lnTo>
                    <a:pt x="99" y="57"/>
                  </a:lnTo>
                  <a:lnTo>
                    <a:pt x="105" y="66"/>
                  </a:lnTo>
                  <a:lnTo>
                    <a:pt x="96" y="75"/>
                  </a:lnTo>
                  <a:lnTo>
                    <a:pt x="96" y="84"/>
                  </a:lnTo>
                  <a:lnTo>
                    <a:pt x="99" y="93"/>
                  </a:lnTo>
                  <a:lnTo>
                    <a:pt x="105" y="102"/>
                  </a:lnTo>
                  <a:lnTo>
                    <a:pt x="96" y="108"/>
                  </a:lnTo>
                  <a:lnTo>
                    <a:pt x="87" y="108"/>
                  </a:lnTo>
                  <a:lnTo>
                    <a:pt x="78" y="108"/>
                  </a:lnTo>
                  <a:lnTo>
                    <a:pt x="69" y="108"/>
                  </a:lnTo>
                  <a:lnTo>
                    <a:pt x="60" y="102"/>
                  </a:lnTo>
                  <a:lnTo>
                    <a:pt x="48" y="102"/>
                  </a:lnTo>
                  <a:lnTo>
                    <a:pt x="36" y="108"/>
                  </a:lnTo>
                  <a:lnTo>
                    <a:pt x="24" y="111"/>
                  </a:lnTo>
                  <a:lnTo>
                    <a:pt x="15" y="111"/>
                  </a:lnTo>
                  <a:lnTo>
                    <a:pt x="6" y="111"/>
                  </a:lnTo>
                  <a:lnTo>
                    <a:pt x="0" y="102"/>
                  </a:lnTo>
                  <a:lnTo>
                    <a:pt x="3" y="93"/>
                  </a:lnTo>
                  <a:lnTo>
                    <a:pt x="12" y="87"/>
                  </a:lnTo>
                  <a:lnTo>
                    <a:pt x="15" y="78"/>
                  </a:lnTo>
                  <a:lnTo>
                    <a:pt x="24" y="72"/>
                  </a:lnTo>
                  <a:lnTo>
                    <a:pt x="36" y="66"/>
                  </a:lnTo>
                  <a:lnTo>
                    <a:pt x="48" y="66"/>
                  </a:lnTo>
                  <a:lnTo>
                    <a:pt x="60" y="60"/>
                  </a:lnTo>
                  <a:lnTo>
                    <a:pt x="69" y="66"/>
                  </a:lnTo>
                  <a:lnTo>
                    <a:pt x="78" y="72"/>
                  </a:lnTo>
                  <a:lnTo>
                    <a:pt x="84" y="63"/>
                  </a:lnTo>
                  <a:lnTo>
                    <a:pt x="84" y="54"/>
                  </a:lnTo>
                  <a:lnTo>
                    <a:pt x="75" y="54"/>
                  </a:lnTo>
                  <a:lnTo>
                    <a:pt x="72" y="45"/>
                  </a:lnTo>
                  <a:lnTo>
                    <a:pt x="75" y="36"/>
                  </a:lnTo>
                  <a:lnTo>
                    <a:pt x="78" y="27"/>
                  </a:lnTo>
                  <a:lnTo>
                    <a:pt x="69" y="24"/>
                  </a:lnTo>
                  <a:lnTo>
                    <a:pt x="60" y="18"/>
                  </a:lnTo>
                  <a:lnTo>
                    <a:pt x="57" y="9"/>
                  </a:lnTo>
                  <a:lnTo>
                    <a:pt x="57" y="0"/>
                  </a:lnTo>
                  <a:lnTo>
                    <a:pt x="69" y="6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53" name="Freeform 120"/>
            <p:cNvSpPr>
              <a:spLocks/>
            </p:cNvSpPr>
            <p:nvPr/>
          </p:nvSpPr>
          <p:spPr bwMode="auto">
            <a:xfrm>
              <a:off x="3196" y="2303"/>
              <a:ext cx="672" cy="412"/>
            </a:xfrm>
            <a:custGeom>
              <a:avLst/>
              <a:gdLst>
                <a:gd name="T0" fmla="*/ 9 w 672"/>
                <a:gd name="T1" fmla="*/ 15 h 412"/>
                <a:gd name="T2" fmla="*/ 36 w 672"/>
                <a:gd name="T3" fmla="*/ 24 h 412"/>
                <a:gd name="T4" fmla="*/ 63 w 672"/>
                <a:gd name="T5" fmla="*/ 36 h 412"/>
                <a:gd name="T6" fmla="*/ 89 w 672"/>
                <a:gd name="T7" fmla="*/ 36 h 412"/>
                <a:gd name="T8" fmla="*/ 116 w 672"/>
                <a:gd name="T9" fmla="*/ 36 h 412"/>
                <a:gd name="T10" fmla="*/ 137 w 672"/>
                <a:gd name="T11" fmla="*/ 60 h 412"/>
                <a:gd name="T12" fmla="*/ 149 w 672"/>
                <a:gd name="T13" fmla="*/ 87 h 412"/>
                <a:gd name="T14" fmla="*/ 167 w 672"/>
                <a:gd name="T15" fmla="*/ 117 h 412"/>
                <a:gd name="T16" fmla="*/ 197 w 672"/>
                <a:gd name="T17" fmla="*/ 126 h 412"/>
                <a:gd name="T18" fmla="*/ 224 w 672"/>
                <a:gd name="T19" fmla="*/ 102 h 412"/>
                <a:gd name="T20" fmla="*/ 248 w 672"/>
                <a:gd name="T21" fmla="*/ 81 h 412"/>
                <a:gd name="T22" fmla="*/ 283 w 672"/>
                <a:gd name="T23" fmla="*/ 81 h 412"/>
                <a:gd name="T24" fmla="*/ 319 w 672"/>
                <a:gd name="T25" fmla="*/ 99 h 412"/>
                <a:gd name="T26" fmla="*/ 355 w 672"/>
                <a:gd name="T27" fmla="*/ 114 h 412"/>
                <a:gd name="T28" fmla="*/ 385 w 672"/>
                <a:gd name="T29" fmla="*/ 123 h 412"/>
                <a:gd name="T30" fmla="*/ 415 w 672"/>
                <a:gd name="T31" fmla="*/ 132 h 412"/>
                <a:gd name="T32" fmla="*/ 444 w 672"/>
                <a:gd name="T33" fmla="*/ 147 h 412"/>
                <a:gd name="T34" fmla="*/ 471 w 672"/>
                <a:gd name="T35" fmla="*/ 156 h 412"/>
                <a:gd name="T36" fmla="*/ 495 w 672"/>
                <a:gd name="T37" fmla="*/ 171 h 412"/>
                <a:gd name="T38" fmla="*/ 519 w 672"/>
                <a:gd name="T39" fmla="*/ 198 h 412"/>
                <a:gd name="T40" fmla="*/ 537 w 672"/>
                <a:gd name="T41" fmla="*/ 219 h 412"/>
                <a:gd name="T42" fmla="*/ 564 w 672"/>
                <a:gd name="T43" fmla="*/ 234 h 412"/>
                <a:gd name="T44" fmla="*/ 567 w 672"/>
                <a:gd name="T45" fmla="*/ 261 h 412"/>
                <a:gd name="T46" fmla="*/ 555 w 672"/>
                <a:gd name="T47" fmla="*/ 288 h 412"/>
                <a:gd name="T48" fmla="*/ 576 w 672"/>
                <a:gd name="T49" fmla="*/ 315 h 412"/>
                <a:gd name="T50" fmla="*/ 596 w 672"/>
                <a:gd name="T51" fmla="*/ 339 h 412"/>
                <a:gd name="T52" fmla="*/ 620 w 672"/>
                <a:gd name="T53" fmla="*/ 363 h 412"/>
                <a:gd name="T54" fmla="*/ 644 w 672"/>
                <a:gd name="T55" fmla="*/ 390 h 412"/>
                <a:gd name="T56" fmla="*/ 671 w 672"/>
                <a:gd name="T57" fmla="*/ 408 h 412"/>
                <a:gd name="T58" fmla="*/ 644 w 672"/>
                <a:gd name="T59" fmla="*/ 408 h 412"/>
                <a:gd name="T60" fmla="*/ 617 w 672"/>
                <a:gd name="T61" fmla="*/ 399 h 412"/>
                <a:gd name="T62" fmla="*/ 585 w 672"/>
                <a:gd name="T63" fmla="*/ 396 h 412"/>
                <a:gd name="T64" fmla="*/ 555 w 672"/>
                <a:gd name="T65" fmla="*/ 378 h 412"/>
                <a:gd name="T66" fmla="*/ 531 w 672"/>
                <a:gd name="T67" fmla="*/ 351 h 412"/>
                <a:gd name="T68" fmla="*/ 522 w 672"/>
                <a:gd name="T69" fmla="*/ 327 h 412"/>
                <a:gd name="T70" fmla="*/ 486 w 672"/>
                <a:gd name="T71" fmla="*/ 312 h 412"/>
                <a:gd name="T72" fmla="*/ 459 w 672"/>
                <a:gd name="T73" fmla="*/ 309 h 412"/>
                <a:gd name="T74" fmla="*/ 447 w 672"/>
                <a:gd name="T75" fmla="*/ 339 h 412"/>
                <a:gd name="T76" fmla="*/ 415 w 672"/>
                <a:gd name="T77" fmla="*/ 357 h 412"/>
                <a:gd name="T78" fmla="*/ 379 w 672"/>
                <a:gd name="T79" fmla="*/ 357 h 412"/>
                <a:gd name="T80" fmla="*/ 355 w 672"/>
                <a:gd name="T81" fmla="*/ 345 h 412"/>
                <a:gd name="T82" fmla="*/ 331 w 672"/>
                <a:gd name="T83" fmla="*/ 327 h 412"/>
                <a:gd name="T84" fmla="*/ 307 w 672"/>
                <a:gd name="T85" fmla="*/ 312 h 412"/>
                <a:gd name="T86" fmla="*/ 280 w 672"/>
                <a:gd name="T87" fmla="*/ 315 h 412"/>
                <a:gd name="T88" fmla="*/ 256 w 672"/>
                <a:gd name="T89" fmla="*/ 309 h 412"/>
                <a:gd name="T90" fmla="*/ 277 w 672"/>
                <a:gd name="T91" fmla="*/ 282 h 412"/>
                <a:gd name="T92" fmla="*/ 277 w 672"/>
                <a:gd name="T93" fmla="*/ 252 h 412"/>
                <a:gd name="T94" fmla="*/ 259 w 672"/>
                <a:gd name="T95" fmla="*/ 222 h 412"/>
                <a:gd name="T96" fmla="*/ 236 w 672"/>
                <a:gd name="T97" fmla="*/ 204 h 412"/>
                <a:gd name="T98" fmla="*/ 206 w 672"/>
                <a:gd name="T99" fmla="*/ 195 h 412"/>
                <a:gd name="T100" fmla="*/ 176 w 672"/>
                <a:gd name="T101" fmla="*/ 174 h 412"/>
                <a:gd name="T102" fmla="*/ 146 w 672"/>
                <a:gd name="T103" fmla="*/ 159 h 412"/>
                <a:gd name="T104" fmla="*/ 128 w 672"/>
                <a:gd name="T105" fmla="*/ 147 h 412"/>
                <a:gd name="T106" fmla="*/ 113 w 672"/>
                <a:gd name="T107" fmla="*/ 159 h 412"/>
                <a:gd name="T108" fmla="*/ 95 w 672"/>
                <a:gd name="T109" fmla="*/ 138 h 412"/>
                <a:gd name="T110" fmla="*/ 95 w 672"/>
                <a:gd name="T111" fmla="*/ 111 h 412"/>
                <a:gd name="T112" fmla="*/ 125 w 672"/>
                <a:gd name="T113" fmla="*/ 111 h 412"/>
                <a:gd name="T114" fmla="*/ 104 w 672"/>
                <a:gd name="T115" fmla="*/ 102 h 412"/>
                <a:gd name="T116" fmla="*/ 75 w 672"/>
                <a:gd name="T117" fmla="*/ 93 h 412"/>
                <a:gd name="T118" fmla="*/ 54 w 672"/>
                <a:gd name="T119" fmla="*/ 69 h 412"/>
                <a:gd name="T120" fmla="*/ 48 w 672"/>
                <a:gd name="T121" fmla="*/ 42 h 412"/>
                <a:gd name="T122" fmla="*/ 21 w 672"/>
                <a:gd name="T123" fmla="*/ 30 h 4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72"/>
                <a:gd name="T187" fmla="*/ 0 h 412"/>
                <a:gd name="T188" fmla="*/ 672 w 672"/>
                <a:gd name="T189" fmla="*/ 412 h 41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72" h="412">
                  <a:moveTo>
                    <a:pt x="6" y="0"/>
                  </a:moveTo>
                  <a:lnTo>
                    <a:pt x="0" y="9"/>
                  </a:lnTo>
                  <a:lnTo>
                    <a:pt x="9" y="15"/>
                  </a:lnTo>
                  <a:lnTo>
                    <a:pt x="18" y="21"/>
                  </a:lnTo>
                  <a:lnTo>
                    <a:pt x="27" y="24"/>
                  </a:lnTo>
                  <a:lnTo>
                    <a:pt x="36" y="24"/>
                  </a:lnTo>
                  <a:lnTo>
                    <a:pt x="45" y="24"/>
                  </a:lnTo>
                  <a:lnTo>
                    <a:pt x="57" y="27"/>
                  </a:lnTo>
                  <a:lnTo>
                    <a:pt x="63" y="36"/>
                  </a:lnTo>
                  <a:lnTo>
                    <a:pt x="72" y="36"/>
                  </a:lnTo>
                  <a:lnTo>
                    <a:pt x="81" y="36"/>
                  </a:lnTo>
                  <a:lnTo>
                    <a:pt x="89" y="36"/>
                  </a:lnTo>
                  <a:lnTo>
                    <a:pt x="98" y="36"/>
                  </a:lnTo>
                  <a:lnTo>
                    <a:pt x="107" y="36"/>
                  </a:lnTo>
                  <a:lnTo>
                    <a:pt x="116" y="36"/>
                  </a:lnTo>
                  <a:lnTo>
                    <a:pt x="128" y="39"/>
                  </a:lnTo>
                  <a:lnTo>
                    <a:pt x="131" y="48"/>
                  </a:lnTo>
                  <a:lnTo>
                    <a:pt x="137" y="60"/>
                  </a:lnTo>
                  <a:lnTo>
                    <a:pt x="143" y="69"/>
                  </a:lnTo>
                  <a:lnTo>
                    <a:pt x="146" y="78"/>
                  </a:lnTo>
                  <a:lnTo>
                    <a:pt x="149" y="87"/>
                  </a:lnTo>
                  <a:lnTo>
                    <a:pt x="152" y="96"/>
                  </a:lnTo>
                  <a:lnTo>
                    <a:pt x="158" y="105"/>
                  </a:lnTo>
                  <a:lnTo>
                    <a:pt x="167" y="117"/>
                  </a:lnTo>
                  <a:lnTo>
                    <a:pt x="176" y="123"/>
                  </a:lnTo>
                  <a:lnTo>
                    <a:pt x="185" y="129"/>
                  </a:lnTo>
                  <a:lnTo>
                    <a:pt x="197" y="126"/>
                  </a:lnTo>
                  <a:lnTo>
                    <a:pt x="206" y="117"/>
                  </a:lnTo>
                  <a:lnTo>
                    <a:pt x="215" y="111"/>
                  </a:lnTo>
                  <a:lnTo>
                    <a:pt x="224" y="102"/>
                  </a:lnTo>
                  <a:lnTo>
                    <a:pt x="230" y="93"/>
                  </a:lnTo>
                  <a:lnTo>
                    <a:pt x="239" y="84"/>
                  </a:lnTo>
                  <a:lnTo>
                    <a:pt x="248" y="81"/>
                  </a:lnTo>
                  <a:lnTo>
                    <a:pt x="259" y="81"/>
                  </a:lnTo>
                  <a:lnTo>
                    <a:pt x="271" y="81"/>
                  </a:lnTo>
                  <a:lnTo>
                    <a:pt x="283" y="81"/>
                  </a:lnTo>
                  <a:lnTo>
                    <a:pt x="295" y="90"/>
                  </a:lnTo>
                  <a:lnTo>
                    <a:pt x="307" y="99"/>
                  </a:lnTo>
                  <a:lnTo>
                    <a:pt x="319" y="99"/>
                  </a:lnTo>
                  <a:lnTo>
                    <a:pt x="328" y="105"/>
                  </a:lnTo>
                  <a:lnTo>
                    <a:pt x="340" y="111"/>
                  </a:lnTo>
                  <a:lnTo>
                    <a:pt x="355" y="114"/>
                  </a:lnTo>
                  <a:lnTo>
                    <a:pt x="367" y="117"/>
                  </a:lnTo>
                  <a:lnTo>
                    <a:pt x="376" y="120"/>
                  </a:lnTo>
                  <a:lnTo>
                    <a:pt x="385" y="123"/>
                  </a:lnTo>
                  <a:lnTo>
                    <a:pt x="394" y="126"/>
                  </a:lnTo>
                  <a:lnTo>
                    <a:pt x="403" y="129"/>
                  </a:lnTo>
                  <a:lnTo>
                    <a:pt x="415" y="132"/>
                  </a:lnTo>
                  <a:lnTo>
                    <a:pt x="426" y="135"/>
                  </a:lnTo>
                  <a:lnTo>
                    <a:pt x="435" y="141"/>
                  </a:lnTo>
                  <a:lnTo>
                    <a:pt x="444" y="147"/>
                  </a:lnTo>
                  <a:lnTo>
                    <a:pt x="453" y="150"/>
                  </a:lnTo>
                  <a:lnTo>
                    <a:pt x="462" y="153"/>
                  </a:lnTo>
                  <a:lnTo>
                    <a:pt x="471" y="156"/>
                  </a:lnTo>
                  <a:lnTo>
                    <a:pt x="480" y="159"/>
                  </a:lnTo>
                  <a:lnTo>
                    <a:pt x="489" y="162"/>
                  </a:lnTo>
                  <a:lnTo>
                    <a:pt x="495" y="171"/>
                  </a:lnTo>
                  <a:lnTo>
                    <a:pt x="504" y="180"/>
                  </a:lnTo>
                  <a:lnTo>
                    <a:pt x="513" y="189"/>
                  </a:lnTo>
                  <a:lnTo>
                    <a:pt x="519" y="198"/>
                  </a:lnTo>
                  <a:lnTo>
                    <a:pt x="525" y="207"/>
                  </a:lnTo>
                  <a:lnTo>
                    <a:pt x="528" y="216"/>
                  </a:lnTo>
                  <a:lnTo>
                    <a:pt x="537" y="219"/>
                  </a:lnTo>
                  <a:lnTo>
                    <a:pt x="546" y="222"/>
                  </a:lnTo>
                  <a:lnTo>
                    <a:pt x="555" y="225"/>
                  </a:lnTo>
                  <a:lnTo>
                    <a:pt x="564" y="234"/>
                  </a:lnTo>
                  <a:lnTo>
                    <a:pt x="567" y="243"/>
                  </a:lnTo>
                  <a:lnTo>
                    <a:pt x="573" y="252"/>
                  </a:lnTo>
                  <a:lnTo>
                    <a:pt x="567" y="261"/>
                  </a:lnTo>
                  <a:lnTo>
                    <a:pt x="558" y="270"/>
                  </a:lnTo>
                  <a:lnTo>
                    <a:pt x="555" y="279"/>
                  </a:lnTo>
                  <a:lnTo>
                    <a:pt x="555" y="288"/>
                  </a:lnTo>
                  <a:lnTo>
                    <a:pt x="561" y="297"/>
                  </a:lnTo>
                  <a:lnTo>
                    <a:pt x="570" y="306"/>
                  </a:lnTo>
                  <a:lnTo>
                    <a:pt x="576" y="315"/>
                  </a:lnTo>
                  <a:lnTo>
                    <a:pt x="585" y="321"/>
                  </a:lnTo>
                  <a:lnTo>
                    <a:pt x="588" y="330"/>
                  </a:lnTo>
                  <a:lnTo>
                    <a:pt x="596" y="339"/>
                  </a:lnTo>
                  <a:lnTo>
                    <a:pt x="605" y="348"/>
                  </a:lnTo>
                  <a:lnTo>
                    <a:pt x="611" y="357"/>
                  </a:lnTo>
                  <a:lnTo>
                    <a:pt x="620" y="363"/>
                  </a:lnTo>
                  <a:lnTo>
                    <a:pt x="626" y="375"/>
                  </a:lnTo>
                  <a:lnTo>
                    <a:pt x="635" y="384"/>
                  </a:lnTo>
                  <a:lnTo>
                    <a:pt x="644" y="390"/>
                  </a:lnTo>
                  <a:lnTo>
                    <a:pt x="653" y="396"/>
                  </a:lnTo>
                  <a:lnTo>
                    <a:pt x="662" y="399"/>
                  </a:lnTo>
                  <a:lnTo>
                    <a:pt x="671" y="408"/>
                  </a:lnTo>
                  <a:lnTo>
                    <a:pt x="662" y="411"/>
                  </a:lnTo>
                  <a:lnTo>
                    <a:pt x="653" y="411"/>
                  </a:lnTo>
                  <a:lnTo>
                    <a:pt x="644" y="408"/>
                  </a:lnTo>
                  <a:lnTo>
                    <a:pt x="635" y="405"/>
                  </a:lnTo>
                  <a:lnTo>
                    <a:pt x="626" y="402"/>
                  </a:lnTo>
                  <a:lnTo>
                    <a:pt x="617" y="399"/>
                  </a:lnTo>
                  <a:lnTo>
                    <a:pt x="605" y="396"/>
                  </a:lnTo>
                  <a:lnTo>
                    <a:pt x="596" y="396"/>
                  </a:lnTo>
                  <a:lnTo>
                    <a:pt x="585" y="396"/>
                  </a:lnTo>
                  <a:lnTo>
                    <a:pt x="573" y="390"/>
                  </a:lnTo>
                  <a:lnTo>
                    <a:pt x="564" y="384"/>
                  </a:lnTo>
                  <a:lnTo>
                    <a:pt x="555" y="378"/>
                  </a:lnTo>
                  <a:lnTo>
                    <a:pt x="549" y="369"/>
                  </a:lnTo>
                  <a:lnTo>
                    <a:pt x="540" y="360"/>
                  </a:lnTo>
                  <a:lnTo>
                    <a:pt x="531" y="351"/>
                  </a:lnTo>
                  <a:lnTo>
                    <a:pt x="531" y="339"/>
                  </a:lnTo>
                  <a:lnTo>
                    <a:pt x="531" y="330"/>
                  </a:lnTo>
                  <a:lnTo>
                    <a:pt x="522" y="327"/>
                  </a:lnTo>
                  <a:lnTo>
                    <a:pt x="510" y="321"/>
                  </a:lnTo>
                  <a:lnTo>
                    <a:pt x="498" y="315"/>
                  </a:lnTo>
                  <a:lnTo>
                    <a:pt x="486" y="312"/>
                  </a:lnTo>
                  <a:lnTo>
                    <a:pt x="477" y="309"/>
                  </a:lnTo>
                  <a:lnTo>
                    <a:pt x="468" y="309"/>
                  </a:lnTo>
                  <a:lnTo>
                    <a:pt x="459" y="309"/>
                  </a:lnTo>
                  <a:lnTo>
                    <a:pt x="453" y="321"/>
                  </a:lnTo>
                  <a:lnTo>
                    <a:pt x="447" y="330"/>
                  </a:lnTo>
                  <a:lnTo>
                    <a:pt x="447" y="339"/>
                  </a:lnTo>
                  <a:lnTo>
                    <a:pt x="438" y="348"/>
                  </a:lnTo>
                  <a:lnTo>
                    <a:pt x="426" y="354"/>
                  </a:lnTo>
                  <a:lnTo>
                    <a:pt x="415" y="357"/>
                  </a:lnTo>
                  <a:lnTo>
                    <a:pt x="403" y="357"/>
                  </a:lnTo>
                  <a:lnTo>
                    <a:pt x="391" y="357"/>
                  </a:lnTo>
                  <a:lnTo>
                    <a:pt x="379" y="357"/>
                  </a:lnTo>
                  <a:lnTo>
                    <a:pt x="367" y="357"/>
                  </a:lnTo>
                  <a:lnTo>
                    <a:pt x="355" y="354"/>
                  </a:lnTo>
                  <a:lnTo>
                    <a:pt x="355" y="345"/>
                  </a:lnTo>
                  <a:lnTo>
                    <a:pt x="352" y="336"/>
                  </a:lnTo>
                  <a:lnTo>
                    <a:pt x="343" y="333"/>
                  </a:lnTo>
                  <a:lnTo>
                    <a:pt x="331" y="327"/>
                  </a:lnTo>
                  <a:lnTo>
                    <a:pt x="325" y="318"/>
                  </a:lnTo>
                  <a:lnTo>
                    <a:pt x="316" y="312"/>
                  </a:lnTo>
                  <a:lnTo>
                    <a:pt x="307" y="312"/>
                  </a:lnTo>
                  <a:lnTo>
                    <a:pt x="298" y="315"/>
                  </a:lnTo>
                  <a:lnTo>
                    <a:pt x="289" y="315"/>
                  </a:lnTo>
                  <a:lnTo>
                    <a:pt x="280" y="315"/>
                  </a:lnTo>
                  <a:lnTo>
                    <a:pt x="271" y="315"/>
                  </a:lnTo>
                  <a:lnTo>
                    <a:pt x="259" y="318"/>
                  </a:lnTo>
                  <a:lnTo>
                    <a:pt x="256" y="309"/>
                  </a:lnTo>
                  <a:lnTo>
                    <a:pt x="262" y="300"/>
                  </a:lnTo>
                  <a:lnTo>
                    <a:pt x="271" y="291"/>
                  </a:lnTo>
                  <a:lnTo>
                    <a:pt x="277" y="282"/>
                  </a:lnTo>
                  <a:lnTo>
                    <a:pt x="277" y="273"/>
                  </a:lnTo>
                  <a:lnTo>
                    <a:pt x="277" y="261"/>
                  </a:lnTo>
                  <a:lnTo>
                    <a:pt x="277" y="252"/>
                  </a:lnTo>
                  <a:lnTo>
                    <a:pt x="277" y="243"/>
                  </a:lnTo>
                  <a:lnTo>
                    <a:pt x="271" y="231"/>
                  </a:lnTo>
                  <a:lnTo>
                    <a:pt x="259" y="222"/>
                  </a:lnTo>
                  <a:lnTo>
                    <a:pt x="253" y="213"/>
                  </a:lnTo>
                  <a:lnTo>
                    <a:pt x="245" y="210"/>
                  </a:lnTo>
                  <a:lnTo>
                    <a:pt x="236" y="204"/>
                  </a:lnTo>
                  <a:lnTo>
                    <a:pt x="224" y="201"/>
                  </a:lnTo>
                  <a:lnTo>
                    <a:pt x="215" y="198"/>
                  </a:lnTo>
                  <a:lnTo>
                    <a:pt x="206" y="195"/>
                  </a:lnTo>
                  <a:lnTo>
                    <a:pt x="197" y="189"/>
                  </a:lnTo>
                  <a:lnTo>
                    <a:pt x="188" y="180"/>
                  </a:lnTo>
                  <a:lnTo>
                    <a:pt x="176" y="174"/>
                  </a:lnTo>
                  <a:lnTo>
                    <a:pt x="164" y="165"/>
                  </a:lnTo>
                  <a:lnTo>
                    <a:pt x="155" y="165"/>
                  </a:lnTo>
                  <a:lnTo>
                    <a:pt x="146" y="159"/>
                  </a:lnTo>
                  <a:lnTo>
                    <a:pt x="137" y="159"/>
                  </a:lnTo>
                  <a:lnTo>
                    <a:pt x="128" y="156"/>
                  </a:lnTo>
                  <a:lnTo>
                    <a:pt x="128" y="147"/>
                  </a:lnTo>
                  <a:lnTo>
                    <a:pt x="119" y="141"/>
                  </a:lnTo>
                  <a:lnTo>
                    <a:pt x="116" y="150"/>
                  </a:lnTo>
                  <a:lnTo>
                    <a:pt x="113" y="159"/>
                  </a:lnTo>
                  <a:lnTo>
                    <a:pt x="104" y="159"/>
                  </a:lnTo>
                  <a:lnTo>
                    <a:pt x="101" y="147"/>
                  </a:lnTo>
                  <a:lnTo>
                    <a:pt x="95" y="138"/>
                  </a:lnTo>
                  <a:lnTo>
                    <a:pt x="89" y="129"/>
                  </a:lnTo>
                  <a:lnTo>
                    <a:pt x="89" y="120"/>
                  </a:lnTo>
                  <a:lnTo>
                    <a:pt x="95" y="111"/>
                  </a:lnTo>
                  <a:lnTo>
                    <a:pt x="107" y="111"/>
                  </a:lnTo>
                  <a:lnTo>
                    <a:pt x="116" y="111"/>
                  </a:lnTo>
                  <a:lnTo>
                    <a:pt x="125" y="111"/>
                  </a:lnTo>
                  <a:lnTo>
                    <a:pt x="125" y="102"/>
                  </a:lnTo>
                  <a:lnTo>
                    <a:pt x="116" y="102"/>
                  </a:lnTo>
                  <a:lnTo>
                    <a:pt x="104" y="102"/>
                  </a:lnTo>
                  <a:lnTo>
                    <a:pt x="92" y="102"/>
                  </a:lnTo>
                  <a:lnTo>
                    <a:pt x="84" y="102"/>
                  </a:lnTo>
                  <a:lnTo>
                    <a:pt x="75" y="93"/>
                  </a:lnTo>
                  <a:lnTo>
                    <a:pt x="66" y="87"/>
                  </a:lnTo>
                  <a:lnTo>
                    <a:pt x="63" y="78"/>
                  </a:lnTo>
                  <a:lnTo>
                    <a:pt x="54" y="69"/>
                  </a:lnTo>
                  <a:lnTo>
                    <a:pt x="51" y="60"/>
                  </a:lnTo>
                  <a:lnTo>
                    <a:pt x="51" y="51"/>
                  </a:lnTo>
                  <a:lnTo>
                    <a:pt x="48" y="42"/>
                  </a:lnTo>
                  <a:lnTo>
                    <a:pt x="39" y="36"/>
                  </a:lnTo>
                  <a:lnTo>
                    <a:pt x="30" y="33"/>
                  </a:lnTo>
                  <a:lnTo>
                    <a:pt x="21" y="30"/>
                  </a:lnTo>
                  <a:lnTo>
                    <a:pt x="18" y="21"/>
                  </a:lnTo>
                  <a:lnTo>
                    <a:pt x="6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54" name="Freeform 121"/>
            <p:cNvSpPr>
              <a:spLocks/>
            </p:cNvSpPr>
            <p:nvPr/>
          </p:nvSpPr>
          <p:spPr bwMode="auto">
            <a:xfrm>
              <a:off x="3250" y="2720"/>
              <a:ext cx="639" cy="911"/>
            </a:xfrm>
            <a:custGeom>
              <a:avLst/>
              <a:gdLst>
                <a:gd name="T0" fmla="*/ 21 w 639"/>
                <a:gd name="T1" fmla="*/ 15 h 911"/>
                <a:gd name="T2" fmla="*/ 36 w 639"/>
                <a:gd name="T3" fmla="*/ 33 h 911"/>
                <a:gd name="T4" fmla="*/ 63 w 639"/>
                <a:gd name="T5" fmla="*/ 39 h 911"/>
                <a:gd name="T6" fmla="*/ 89 w 639"/>
                <a:gd name="T7" fmla="*/ 36 h 911"/>
                <a:gd name="T8" fmla="*/ 119 w 639"/>
                <a:gd name="T9" fmla="*/ 45 h 911"/>
                <a:gd name="T10" fmla="*/ 146 w 639"/>
                <a:gd name="T11" fmla="*/ 24 h 911"/>
                <a:gd name="T12" fmla="*/ 155 w 639"/>
                <a:gd name="T13" fmla="*/ 21 h 911"/>
                <a:gd name="T14" fmla="*/ 152 w 639"/>
                <a:gd name="T15" fmla="*/ 45 h 911"/>
                <a:gd name="T16" fmla="*/ 143 w 639"/>
                <a:gd name="T17" fmla="*/ 72 h 911"/>
                <a:gd name="T18" fmla="*/ 131 w 639"/>
                <a:gd name="T19" fmla="*/ 99 h 911"/>
                <a:gd name="T20" fmla="*/ 128 w 639"/>
                <a:gd name="T21" fmla="*/ 126 h 911"/>
                <a:gd name="T22" fmla="*/ 119 w 639"/>
                <a:gd name="T23" fmla="*/ 153 h 911"/>
                <a:gd name="T24" fmla="*/ 128 w 639"/>
                <a:gd name="T25" fmla="*/ 171 h 911"/>
                <a:gd name="T26" fmla="*/ 155 w 639"/>
                <a:gd name="T27" fmla="*/ 183 h 911"/>
                <a:gd name="T28" fmla="*/ 182 w 639"/>
                <a:gd name="T29" fmla="*/ 204 h 911"/>
                <a:gd name="T30" fmla="*/ 218 w 639"/>
                <a:gd name="T31" fmla="*/ 228 h 911"/>
                <a:gd name="T32" fmla="*/ 241 w 639"/>
                <a:gd name="T33" fmla="*/ 246 h 911"/>
                <a:gd name="T34" fmla="*/ 268 w 639"/>
                <a:gd name="T35" fmla="*/ 249 h 911"/>
                <a:gd name="T36" fmla="*/ 286 w 639"/>
                <a:gd name="T37" fmla="*/ 222 h 911"/>
                <a:gd name="T38" fmla="*/ 292 w 639"/>
                <a:gd name="T39" fmla="*/ 195 h 911"/>
                <a:gd name="T40" fmla="*/ 304 w 639"/>
                <a:gd name="T41" fmla="*/ 168 h 911"/>
                <a:gd name="T42" fmla="*/ 316 w 639"/>
                <a:gd name="T43" fmla="*/ 141 h 911"/>
                <a:gd name="T44" fmla="*/ 307 w 639"/>
                <a:gd name="T45" fmla="*/ 111 h 911"/>
                <a:gd name="T46" fmla="*/ 307 w 639"/>
                <a:gd name="T47" fmla="*/ 84 h 911"/>
                <a:gd name="T48" fmla="*/ 325 w 639"/>
                <a:gd name="T49" fmla="*/ 57 h 911"/>
                <a:gd name="T50" fmla="*/ 328 w 639"/>
                <a:gd name="T51" fmla="*/ 30 h 911"/>
                <a:gd name="T52" fmla="*/ 340 w 639"/>
                <a:gd name="T53" fmla="*/ 6 h 911"/>
                <a:gd name="T54" fmla="*/ 352 w 639"/>
                <a:gd name="T55" fmla="*/ 18 h 911"/>
                <a:gd name="T56" fmla="*/ 370 w 639"/>
                <a:gd name="T57" fmla="*/ 45 h 911"/>
                <a:gd name="T58" fmla="*/ 379 w 639"/>
                <a:gd name="T59" fmla="*/ 75 h 911"/>
                <a:gd name="T60" fmla="*/ 385 w 639"/>
                <a:gd name="T61" fmla="*/ 102 h 911"/>
                <a:gd name="T62" fmla="*/ 394 w 639"/>
                <a:gd name="T63" fmla="*/ 126 h 911"/>
                <a:gd name="T64" fmla="*/ 417 w 639"/>
                <a:gd name="T65" fmla="*/ 144 h 911"/>
                <a:gd name="T66" fmla="*/ 426 w 639"/>
                <a:gd name="T67" fmla="*/ 177 h 911"/>
                <a:gd name="T68" fmla="*/ 429 w 639"/>
                <a:gd name="T69" fmla="*/ 204 h 911"/>
                <a:gd name="T70" fmla="*/ 444 w 639"/>
                <a:gd name="T71" fmla="*/ 231 h 911"/>
                <a:gd name="T72" fmla="*/ 450 w 639"/>
                <a:gd name="T73" fmla="*/ 258 h 911"/>
                <a:gd name="T74" fmla="*/ 453 w 639"/>
                <a:gd name="T75" fmla="*/ 285 h 911"/>
                <a:gd name="T76" fmla="*/ 462 w 639"/>
                <a:gd name="T77" fmla="*/ 315 h 911"/>
                <a:gd name="T78" fmla="*/ 486 w 639"/>
                <a:gd name="T79" fmla="*/ 333 h 911"/>
                <a:gd name="T80" fmla="*/ 507 w 639"/>
                <a:gd name="T81" fmla="*/ 354 h 911"/>
                <a:gd name="T82" fmla="*/ 519 w 639"/>
                <a:gd name="T83" fmla="*/ 381 h 911"/>
                <a:gd name="T84" fmla="*/ 528 w 639"/>
                <a:gd name="T85" fmla="*/ 411 h 911"/>
                <a:gd name="T86" fmla="*/ 543 w 639"/>
                <a:gd name="T87" fmla="*/ 432 h 911"/>
                <a:gd name="T88" fmla="*/ 566 w 639"/>
                <a:gd name="T89" fmla="*/ 441 h 911"/>
                <a:gd name="T90" fmla="*/ 569 w 639"/>
                <a:gd name="T91" fmla="*/ 469 h 911"/>
                <a:gd name="T92" fmla="*/ 584 w 639"/>
                <a:gd name="T93" fmla="*/ 490 h 911"/>
                <a:gd name="T94" fmla="*/ 605 w 639"/>
                <a:gd name="T95" fmla="*/ 517 h 911"/>
                <a:gd name="T96" fmla="*/ 620 w 639"/>
                <a:gd name="T97" fmla="*/ 544 h 911"/>
                <a:gd name="T98" fmla="*/ 638 w 639"/>
                <a:gd name="T99" fmla="*/ 556 h 911"/>
                <a:gd name="T100" fmla="*/ 632 w 639"/>
                <a:gd name="T101" fmla="*/ 583 h 911"/>
                <a:gd name="T102" fmla="*/ 632 w 639"/>
                <a:gd name="T103" fmla="*/ 616 h 911"/>
                <a:gd name="T104" fmla="*/ 629 w 639"/>
                <a:gd name="T105" fmla="*/ 649 h 911"/>
                <a:gd name="T106" fmla="*/ 629 w 639"/>
                <a:gd name="T107" fmla="*/ 676 h 911"/>
                <a:gd name="T108" fmla="*/ 620 w 639"/>
                <a:gd name="T109" fmla="*/ 703 h 911"/>
                <a:gd name="T110" fmla="*/ 605 w 639"/>
                <a:gd name="T111" fmla="*/ 736 h 911"/>
                <a:gd name="T112" fmla="*/ 596 w 639"/>
                <a:gd name="T113" fmla="*/ 763 h 911"/>
                <a:gd name="T114" fmla="*/ 590 w 639"/>
                <a:gd name="T115" fmla="*/ 793 h 911"/>
                <a:gd name="T116" fmla="*/ 572 w 639"/>
                <a:gd name="T117" fmla="*/ 820 h 911"/>
                <a:gd name="T118" fmla="*/ 552 w 639"/>
                <a:gd name="T119" fmla="*/ 853 h 911"/>
                <a:gd name="T120" fmla="*/ 531 w 639"/>
                <a:gd name="T121" fmla="*/ 874 h 911"/>
                <a:gd name="T122" fmla="*/ 510 w 639"/>
                <a:gd name="T123" fmla="*/ 898 h 91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39"/>
                <a:gd name="T187" fmla="*/ 0 h 911"/>
                <a:gd name="T188" fmla="*/ 639 w 639"/>
                <a:gd name="T189" fmla="*/ 911 h 91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39" h="911">
                  <a:moveTo>
                    <a:pt x="0" y="15"/>
                  </a:moveTo>
                  <a:lnTo>
                    <a:pt x="12" y="18"/>
                  </a:lnTo>
                  <a:lnTo>
                    <a:pt x="21" y="15"/>
                  </a:lnTo>
                  <a:lnTo>
                    <a:pt x="30" y="15"/>
                  </a:lnTo>
                  <a:lnTo>
                    <a:pt x="30" y="24"/>
                  </a:lnTo>
                  <a:lnTo>
                    <a:pt x="36" y="33"/>
                  </a:lnTo>
                  <a:lnTo>
                    <a:pt x="45" y="33"/>
                  </a:lnTo>
                  <a:lnTo>
                    <a:pt x="54" y="36"/>
                  </a:lnTo>
                  <a:lnTo>
                    <a:pt x="63" y="39"/>
                  </a:lnTo>
                  <a:lnTo>
                    <a:pt x="72" y="39"/>
                  </a:lnTo>
                  <a:lnTo>
                    <a:pt x="80" y="39"/>
                  </a:lnTo>
                  <a:lnTo>
                    <a:pt x="89" y="36"/>
                  </a:lnTo>
                  <a:lnTo>
                    <a:pt x="98" y="36"/>
                  </a:lnTo>
                  <a:lnTo>
                    <a:pt x="110" y="42"/>
                  </a:lnTo>
                  <a:lnTo>
                    <a:pt x="119" y="45"/>
                  </a:lnTo>
                  <a:lnTo>
                    <a:pt x="128" y="39"/>
                  </a:lnTo>
                  <a:lnTo>
                    <a:pt x="137" y="33"/>
                  </a:lnTo>
                  <a:lnTo>
                    <a:pt x="146" y="24"/>
                  </a:lnTo>
                  <a:lnTo>
                    <a:pt x="149" y="15"/>
                  </a:lnTo>
                  <a:lnTo>
                    <a:pt x="158" y="12"/>
                  </a:lnTo>
                  <a:lnTo>
                    <a:pt x="155" y="21"/>
                  </a:lnTo>
                  <a:lnTo>
                    <a:pt x="152" y="30"/>
                  </a:lnTo>
                  <a:lnTo>
                    <a:pt x="143" y="39"/>
                  </a:lnTo>
                  <a:lnTo>
                    <a:pt x="152" y="45"/>
                  </a:lnTo>
                  <a:lnTo>
                    <a:pt x="152" y="54"/>
                  </a:lnTo>
                  <a:lnTo>
                    <a:pt x="152" y="63"/>
                  </a:lnTo>
                  <a:lnTo>
                    <a:pt x="143" y="72"/>
                  </a:lnTo>
                  <a:lnTo>
                    <a:pt x="140" y="81"/>
                  </a:lnTo>
                  <a:lnTo>
                    <a:pt x="137" y="90"/>
                  </a:lnTo>
                  <a:lnTo>
                    <a:pt x="131" y="99"/>
                  </a:lnTo>
                  <a:lnTo>
                    <a:pt x="128" y="108"/>
                  </a:lnTo>
                  <a:lnTo>
                    <a:pt x="128" y="117"/>
                  </a:lnTo>
                  <a:lnTo>
                    <a:pt x="128" y="126"/>
                  </a:lnTo>
                  <a:lnTo>
                    <a:pt x="122" y="135"/>
                  </a:lnTo>
                  <a:lnTo>
                    <a:pt x="119" y="144"/>
                  </a:lnTo>
                  <a:lnTo>
                    <a:pt x="119" y="153"/>
                  </a:lnTo>
                  <a:lnTo>
                    <a:pt x="119" y="162"/>
                  </a:lnTo>
                  <a:lnTo>
                    <a:pt x="119" y="171"/>
                  </a:lnTo>
                  <a:lnTo>
                    <a:pt x="128" y="171"/>
                  </a:lnTo>
                  <a:lnTo>
                    <a:pt x="137" y="171"/>
                  </a:lnTo>
                  <a:lnTo>
                    <a:pt x="146" y="177"/>
                  </a:lnTo>
                  <a:lnTo>
                    <a:pt x="155" y="183"/>
                  </a:lnTo>
                  <a:lnTo>
                    <a:pt x="161" y="192"/>
                  </a:lnTo>
                  <a:lnTo>
                    <a:pt x="170" y="201"/>
                  </a:lnTo>
                  <a:lnTo>
                    <a:pt x="182" y="204"/>
                  </a:lnTo>
                  <a:lnTo>
                    <a:pt x="194" y="213"/>
                  </a:lnTo>
                  <a:lnTo>
                    <a:pt x="206" y="222"/>
                  </a:lnTo>
                  <a:lnTo>
                    <a:pt x="218" y="228"/>
                  </a:lnTo>
                  <a:lnTo>
                    <a:pt x="224" y="237"/>
                  </a:lnTo>
                  <a:lnTo>
                    <a:pt x="233" y="240"/>
                  </a:lnTo>
                  <a:lnTo>
                    <a:pt x="241" y="246"/>
                  </a:lnTo>
                  <a:lnTo>
                    <a:pt x="250" y="246"/>
                  </a:lnTo>
                  <a:lnTo>
                    <a:pt x="259" y="249"/>
                  </a:lnTo>
                  <a:lnTo>
                    <a:pt x="268" y="249"/>
                  </a:lnTo>
                  <a:lnTo>
                    <a:pt x="277" y="240"/>
                  </a:lnTo>
                  <a:lnTo>
                    <a:pt x="283" y="231"/>
                  </a:lnTo>
                  <a:lnTo>
                    <a:pt x="286" y="222"/>
                  </a:lnTo>
                  <a:lnTo>
                    <a:pt x="292" y="213"/>
                  </a:lnTo>
                  <a:lnTo>
                    <a:pt x="292" y="204"/>
                  </a:lnTo>
                  <a:lnTo>
                    <a:pt x="292" y="195"/>
                  </a:lnTo>
                  <a:lnTo>
                    <a:pt x="295" y="186"/>
                  </a:lnTo>
                  <a:lnTo>
                    <a:pt x="301" y="177"/>
                  </a:lnTo>
                  <a:lnTo>
                    <a:pt x="304" y="168"/>
                  </a:lnTo>
                  <a:lnTo>
                    <a:pt x="310" y="159"/>
                  </a:lnTo>
                  <a:lnTo>
                    <a:pt x="316" y="150"/>
                  </a:lnTo>
                  <a:lnTo>
                    <a:pt x="316" y="141"/>
                  </a:lnTo>
                  <a:lnTo>
                    <a:pt x="310" y="132"/>
                  </a:lnTo>
                  <a:lnTo>
                    <a:pt x="307" y="120"/>
                  </a:lnTo>
                  <a:lnTo>
                    <a:pt x="307" y="111"/>
                  </a:lnTo>
                  <a:lnTo>
                    <a:pt x="307" y="102"/>
                  </a:lnTo>
                  <a:lnTo>
                    <a:pt x="307" y="93"/>
                  </a:lnTo>
                  <a:lnTo>
                    <a:pt x="307" y="84"/>
                  </a:lnTo>
                  <a:lnTo>
                    <a:pt x="316" y="75"/>
                  </a:lnTo>
                  <a:lnTo>
                    <a:pt x="319" y="66"/>
                  </a:lnTo>
                  <a:lnTo>
                    <a:pt x="325" y="57"/>
                  </a:lnTo>
                  <a:lnTo>
                    <a:pt x="325" y="48"/>
                  </a:lnTo>
                  <a:lnTo>
                    <a:pt x="325" y="39"/>
                  </a:lnTo>
                  <a:lnTo>
                    <a:pt x="328" y="30"/>
                  </a:lnTo>
                  <a:lnTo>
                    <a:pt x="328" y="21"/>
                  </a:lnTo>
                  <a:lnTo>
                    <a:pt x="331" y="12"/>
                  </a:lnTo>
                  <a:lnTo>
                    <a:pt x="340" y="6"/>
                  </a:lnTo>
                  <a:lnTo>
                    <a:pt x="349" y="0"/>
                  </a:lnTo>
                  <a:lnTo>
                    <a:pt x="352" y="9"/>
                  </a:lnTo>
                  <a:lnTo>
                    <a:pt x="352" y="18"/>
                  </a:lnTo>
                  <a:lnTo>
                    <a:pt x="358" y="27"/>
                  </a:lnTo>
                  <a:lnTo>
                    <a:pt x="364" y="36"/>
                  </a:lnTo>
                  <a:lnTo>
                    <a:pt x="370" y="45"/>
                  </a:lnTo>
                  <a:lnTo>
                    <a:pt x="376" y="54"/>
                  </a:lnTo>
                  <a:lnTo>
                    <a:pt x="376" y="63"/>
                  </a:lnTo>
                  <a:lnTo>
                    <a:pt x="379" y="75"/>
                  </a:lnTo>
                  <a:lnTo>
                    <a:pt x="382" y="84"/>
                  </a:lnTo>
                  <a:lnTo>
                    <a:pt x="385" y="93"/>
                  </a:lnTo>
                  <a:lnTo>
                    <a:pt x="385" y="102"/>
                  </a:lnTo>
                  <a:lnTo>
                    <a:pt x="385" y="111"/>
                  </a:lnTo>
                  <a:lnTo>
                    <a:pt x="385" y="123"/>
                  </a:lnTo>
                  <a:lnTo>
                    <a:pt x="394" y="126"/>
                  </a:lnTo>
                  <a:lnTo>
                    <a:pt x="402" y="126"/>
                  </a:lnTo>
                  <a:lnTo>
                    <a:pt x="411" y="135"/>
                  </a:lnTo>
                  <a:lnTo>
                    <a:pt x="417" y="144"/>
                  </a:lnTo>
                  <a:lnTo>
                    <a:pt x="420" y="153"/>
                  </a:lnTo>
                  <a:lnTo>
                    <a:pt x="426" y="165"/>
                  </a:lnTo>
                  <a:lnTo>
                    <a:pt x="426" y="177"/>
                  </a:lnTo>
                  <a:lnTo>
                    <a:pt x="429" y="186"/>
                  </a:lnTo>
                  <a:lnTo>
                    <a:pt x="429" y="195"/>
                  </a:lnTo>
                  <a:lnTo>
                    <a:pt x="429" y="204"/>
                  </a:lnTo>
                  <a:lnTo>
                    <a:pt x="429" y="213"/>
                  </a:lnTo>
                  <a:lnTo>
                    <a:pt x="435" y="222"/>
                  </a:lnTo>
                  <a:lnTo>
                    <a:pt x="444" y="231"/>
                  </a:lnTo>
                  <a:lnTo>
                    <a:pt x="447" y="240"/>
                  </a:lnTo>
                  <a:lnTo>
                    <a:pt x="447" y="249"/>
                  </a:lnTo>
                  <a:lnTo>
                    <a:pt x="450" y="258"/>
                  </a:lnTo>
                  <a:lnTo>
                    <a:pt x="453" y="267"/>
                  </a:lnTo>
                  <a:lnTo>
                    <a:pt x="453" y="276"/>
                  </a:lnTo>
                  <a:lnTo>
                    <a:pt x="453" y="285"/>
                  </a:lnTo>
                  <a:lnTo>
                    <a:pt x="453" y="294"/>
                  </a:lnTo>
                  <a:lnTo>
                    <a:pt x="453" y="303"/>
                  </a:lnTo>
                  <a:lnTo>
                    <a:pt x="462" y="315"/>
                  </a:lnTo>
                  <a:lnTo>
                    <a:pt x="471" y="321"/>
                  </a:lnTo>
                  <a:lnTo>
                    <a:pt x="480" y="324"/>
                  </a:lnTo>
                  <a:lnTo>
                    <a:pt x="486" y="333"/>
                  </a:lnTo>
                  <a:lnTo>
                    <a:pt x="495" y="339"/>
                  </a:lnTo>
                  <a:lnTo>
                    <a:pt x="504" y="345"/>
                  </a:lnTo>
                  <a:lnTo>
                    <a:pt x="507" y="354"/>
                  </a:lnTo>
                  <a:lnTo>
                    <a:pt x="510" y="363"/>
                  </a:lnTo>
                  <a:lnTo>
                    <a:pt x="516" y="372"/>
                  </a:lnTo>
                  <a:lnTo>
                    <a:pt x="519" y="381"/>
                  </a:lnTo>
                  <a:lnTo>
                    <a:pt x="528" y="393"/>
                  </a:lnTo>
                  <a:lnTo>
                    <a:pt x="528" y="402"/>
                  </a:lnTo>
                  <a:lnTo>
                    <a:pt x="528" y="411"/>
                  </a:lnTo>
                  <a:lnTo>
                    <a:pt x="531" y="420"/>
                  </a:lnTo>
                  <a:lnTo>
                    <a:pt x="534" y="429"/>
                  </a:lnTo>
                  <a:lnTo>
                    <a:pt x="543" y="432"/>
                  </a:lnTo>
                  <a:lnTo>
                    <a:pt x="552" y="432"/>
                  </a:lnTo>
                  <a:lnTo>
                    <a:pt x="560" y="432"/>
                  </a:lnTo>
                  <a:lnTo>
                    <a:pt x="566" y="441"/>
                  </a:lnTo>
                  <a:lnTo>
                    <a:pt x="569" y="450"/>
                  </a:lnTo>
                  <a:lnTo>
                    <a:pt x="569" y="460"/>
                  </a:lnTo>
                  <a:lnTo>
                    <a:pt x="569" y="469"/>
                  </a:lnTo>
                  <a:lnTo>
                    <a:pt x="569" y="478"/>
                  </a:lnTo>
                  <a:lnTo>
                    <a:pt x="578" y="478"/>
                  </a:lnTo>
                  <a:lnTo>
                    <a:pt x="584" y="490"/>
                  </a:lnTo>
                  <a:lnTo>
                    <a:pt x="590" y="502"/>
                  </a:lnTo>
                  <a:lnTo>
                    <a:pt x="599" y="508"/>
                  </a:lnTo>
                  <a:lnTo>
                    <a:pt x="605" y="517"/>
                  </a:lnTo>
                  <a:lnTo>
                    <a:pt x="611" y="526"/>
                  </a:lnTo>
                  <a:lnTo>
                    <a:pt x="614" y="535"/>
                  </a:lnTo>
                  <a:lnTo>
                    <a:pt x="620" y="544"/>
                  </a:lnTo>
                  <a:lnTo>
                    <a:pt x="629" y="544"/>
                  </a:lnTo>
                  <a:lnTo>
                    <a:pt x="638" y="544"/>
                  </a:lnTo>
                  <a:lnTo>
                    <a:pt x="638" y="556"/>
                  </a:lnTo>
                  <a:lnTo>
                    <a:pt x="638" y="565"/>
                  </a:lnTo>
                  <a:lnTo>
                    <a:pt x="635" y="574"/>
                  </a:lnTo>
                  <a:lnTo>
                    <a:pt x="632" y="583"/>
                  </a:lnTo>
                  <a:lnTo>
                    <a:pt x="632" y="592"/>
                  </a:lnTo>
                  <a:lnTo>
                    <a:pt x="632" y="604"/>
                  </a:lnTo>
                  <a:lnTo>
                    <a:pt x="632" y="616"/>
                  </a:lnTo>
                  <a:lnTo>
                    <a:pt x="632" y="631"/>
                  </a:lnTo>
                  <a:lnTo>
                    <a:pt x="632" y="640"/>
                  </a:lnTo>
                  <a:lnTo>
                    <a:pt x="629" y="649"/>
                  </a:lnTo>
                  <a:lnTo>
                    <a:pt x="629" y="658"/>
                  </a:lnTo>
                  <a:lnTo>
                    <a:pt x="629" y="667"/>
                  </a:lnTo>
                  <a:lnTo>
                    <a:pt x="629" y="676"/>
                  </a:lnTo>
                  <a:lnTo>
                    <a:pt x="626" y="685"/>
                  </a:lnTo>
                  <a:lnTo>
                    <a:pt x="620" y="694"/>
                  </a:lnTo>
                  <a:lnTo>
                    <a:pt x="620" y="703"/>
                  </a:lnTo>
                  <a:lnTo>
                    <a:pt x="614" y="715"/>
                  </a:lnTo>
                  <a:lnTo>
                    <a:pt x="608" y="727"/>
                  </a:lnTo>
                  <a:lnTo>
                    <a:pt x="605" y="736"/>
                  </a:lnTo>
                  <a:lnTo>
                    <a:pt x="605" y="745"/>
                  </a:lnTo>
                  <a:lnTo>
                    <a:pt x="602" y="754"/>
                  </a:lnTo>
                  <a:lnTo>
                    <a:pt x="596" y="763"/>
                  </a:lnTo>
                  <a:lnTo>
                    <a:pt x="596" y="772"/>
                  </a:lnTo>
                  <a:lnTo>
                    <a:pt x="593" y="784"/>
                  </a:lnTo>
                  <a:lnTo>
                    <a:pt x="590" y="793"/>
                  </a:lnTo>
                  <a:lnTo>
                    <a:pt x="584" y="802"/>
                  </a:lnTo>
                  <a:lnTo>
                    <a:pt x="581" y="811"/>
                  </a:lnTo>
                  <a:lnTo>
                    <a:pt x="572" y="820"/>
                  </a:lnTo>
                  <a:lnTo>
                    <a:pt x="566" y="835"/>
                  </a:lnTo>
                  <a:lnTo>
                    <a:pt x="560" y="847"/>
                  </a:lnTo>
                  <a:lnTo>
                    <a:pt x="552" y="853"/>
                  </a:lnTo>
                  <a:lnTo>
                    <a:pt x="543" y="862"/>
                  </a:lnTo>
                  <a:lnTo>
                    <a:pt x="534" y="865"/>
                  </a:lnTo>
                  <a:lnTo>
                    <a:pt x="531" y="874"/>
                  </a:lnTo>
                  <a:lnTo>
                    <a:pt x="522" y="880"/>
                  </a:lnTo>
                  <a:lnTo>
                    <a:pt x="519" y="892"/>
                  </a:lnTo>
                  <a:lnTo>
                    <a:pt x="510" y="898"/>
                  </a:lnTo>
                  <a:lnTo>
                    <a:pt x="504" y="91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55" name="Freeform 122"/>
            <p:cNvSpPr>
              <a:spLocks/>
            </p:cNvSpPr>
            <p:nvPr/>
          </p:nvSpPr>
          <p:spPr bwMode="auto">
            <a:xfrm>
              <a:off x="3452" y="3582"/>
              <a:ext cx="332" cy="238"/>
            </a:xfrm>
            <a:custGeom>
              <a:avLst/>
              <a:gdLst>
                <a:gd name="T0" fmla="*/ 322 w 332"/>
                <a:gd name="T1" fmla="*/ 18 h 238"/>
                <a:gd name="T2" fmla="*/ 331 w 332"/>
                <a:gd name="T3" fmla="*/ 0 h 238"/>
                <a:gd name="T4" fmla="*/ 325 w 332"/>
                <a:gd name="T5" fmla="*/ 9 h 238"/>
                <a:gd name="T6" fmla="*/ 316 w 332"/>
                <a:gd name="T7" fmla="*/ 15 h 238"/>
                <a:gd name="T8" fmla="*/ 313 w 332"/>
                <a:gd name="T9" fmla="*/ 24 h 238"/>
                <a:gd name="T10" fmla="*/ 313 w 332"/>
                <a:gd name="T11" fmla="*/ 33 h 238"/>
                <a:gd name="T12" fmla="*/ 304 w 332"/>
                <a:gd name="T13" fmla="*/ 36 h 238"/>
                <a:gd name="T14" fmla="*/ 301 w 332"/>
                <a:gd name="T15" fmla="*/ 45 h 238"/>
                <a:gd name="T16" fmla="*/ 292 w 332"/>
                <a:gd name="T17" fmla="*/ 54 h 238"/>
                <a:gd name="T18" fmla="*/ 286 w 332"/>
                <a:gd name="T19" fmla="*/ 63 h 238"/>
                <a:gd name="T20" fmla="*/ 283 w 332"/>
                <a:gd name="T21" fmla="*/ 72 h 238"/>
                <a:gd name="T22" fmla="*/ 277 w 332"/>
                <a:gd name="T23" fmla="*/ 81 h 238"/>
                <a:gd name="T24" fmla="*/ 277 w 332"/>
                <a:gd name="T25" fmla="*/ 90 h 238"/>
                <a:gd name="T26" fmla="*/ 271 w 332"/>
                <a:gd name="T27" fmla="*/ 99 h 238"/>
                <a:gd name="T28" fmla="*/ 265 w 332"/>
                <a:gd name="T29" fmla="*/ 108 h 238"/>
                <a:gd name="T30" fmla="*/ 265 w 332"/>
                <a:gd name="T31" fmla="*/ 117 h 238"/>
                <a:gd name="T32" fmla="*/ 256 w 332"/>
                <a:gd name="T33" fmla="*/ 123 h 238"/>
                <a:gd name="T34" fmla="*/ 253 w 332"/>
                <a:gd name="T35" fmla="*/ 132 h 238"/>
                <a:gd name="T36" fmla="*/ 253 w 332"/>
                <a:gd name="T37" fmla="*/ 141 h 238"/>
                <a:gd name="T38" fmla="*/ 245 w 332"/>
                <a:gd name="T39" fmla="*/ 150 h 238"/>
                <a:gd name="T40" fmla="*/ 242 w 332"/>
                <a:gd name="T41" fmla="*/ 159 h 238"/>
                <a:gd name="T42" fmla="*/ 236 w 332"/>
                <a:gd name="T43" fmla="*/ 168 h 238"/>
                <a:gd name="T44" fmla="*/ 230 w 332"/>
                <a:gd name="T45" fmla="*/ 177 h 238"/>
                <a:gd name="T46" fmla="*/ 221 w 332"/>
                <a:gd name="T47" fmla="*/ 180 h 238"/>
                <a:gd name="T48" fmla="*/ 212 w 332"/>
                <a:gd name="T49" fmla="*/ 189 h 238"/>
                <a:gd name="T50" fmla="*/ 203 w 332"/>
                <a:gd name="T51" fmla="*/ 189 h 238"/>
                <a:gd name="T52" fmla="*/ 194 w 332"/>
                <a:gd name="T53" fmla="*/ 189 h 238"/>
                <a:gd name="T54" fmla="*/ 185 w 332"/>
                <a:gd name="T55" fmla="*/ 189 h 238"/>
                <a:gd name="T56" fmla="*/ 176 w 332"/>
                <a:gd name="T57" fmla="*/ 195 h 238"/>
                <a:gd name="T58" fmla="*/ 167 w 332"/>
                <a:gd name="T59" fmla="*/ 201 h 238"/>
                <a:gd name="T60" fmla="*/ 158 w 332"/>
                <a:gd name="T61" fmla="*/ 207 h 238"/>
                <a:gd name="T62" fmla="*/ 149 w 332"/>
                <a:gd name="T63" fmla="*/ 213 h 238"/>
                <a:gd name="T64" fmla="*/ 137 w 332"/>
                <a:gd name="T65" fmla="*/ 222 h 238"/>
                <a:gd name="T66" fmla="*/ 125 w 332"/>
                <a:gd name="T67" fmla="*/ 231 h 238"/>
                <a:gd name="T68" fmla="*/ 116 w 332"/>
                <a:gd name="T69" fmla="*/ 237 h 238"/>
                <a:gd name="T70" fmla="*/ 110 w 332"/>
                <a:gd name="T71" fmla="*/ 228 h 238"/>
                <a:gd name="T72" fmla="*/ 104 w 332"/>
                <a:gd name="T73" fmla="*/ 219 h 238"/>
                <a:gd name="T74" fmla="*/ 98 w 332"/>
                <a:gd name="T75" fmla="*/ 210 h 238"/>
                <a:gd name="T76" fmla="*/ 95 w 332"/>
                <a:gd name="T77" fmla="*/ 201 h 238"/>
                <a:gd name="T78" fmla="*/ 86 w 332"/>
                <a:gd name="T79" fmla="*/ 210 h 238"/>
                <a:gd name="T80" fmla="*/ 78 w 332"/>
                <a:gd name="T81" fmla="*/ 210 h 238"/>
                <a:gd name="T82" fmla="*/ 69 w 332"/>
                <a:gd name="T83" fmla="*/ 207 h 238"/>
                <a:gd name="T84" fmla="*/ 60 w 332"/>
                <a:gd name="T85" fmla="*/ 213 h 238"/>
                <a:gd name="T86" fmla="*/ 51 w 332"/>
                <a:gd name="T87" fmla="*/ 213 h 238"/>
                <a:gd name="T88" fmla="*/ 42 w 332"/>
                <a:gd name="T89" fmla="*/ 213 h 238"/>
                <a:gd name="T90" fmla="*/ 30 w 332"/>
                <a:gd name="T91" fmla="*/ 213 h 238"/>
                <a:gd name="T92" fmla="*/ 18 w 332"/>
                <a:gd name="T93" fmla="*/ 213 h 238"/>
                <a:gd name="T94" fmla="*/ 9 w 332"/>
                <a:gd name="T95" fmla="*/ 213 h 238"/>
                <a:gd name="T96" fmla="*/ 0 w 332"/>
                <a:gd name="T97" fmla="*/ 213 h 238"/>
                <a:gd name="T98" fmla="*/ 3 w 332"/>
                <a:gd name="T99" fmla="*/ 210 h 238"/>
                <a:gd name="T100" fmla="*/ 9 w 332"/>
                <a:gd name="T101" fmla="*/ 201 h 2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32"/>
                <a:gd name="T154" fmla="*/ 0 h 238"/>
                <a:gd name="T155" fmla="*/ 332 w 332"/>
                <a:gd name="T156" fmla="*/ 238 h 23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32" h="238">
                  <a:moveTo>
                    <a:pt x="322" y="18"/>
                  </a:moveTo>
                  <a:lnTo>
                    <a:pt x="331" y="0"/>
                  </a:lnTo>
                  <a:lnTo>
                    <a:pt x="325" y="9"/>
                  </a:lnTo>
                  <a:lnTo>
                    <a:pt x="316" y="15"/>
                  </a:lnTo>
                  <a:lnTo>
                    <a:pt x="313" y="24"/>
                  </a:lnTo>
                  <a:lnTo>
                    <a:pt x="313" y="33"/>
                  </a:lnTo>
                  <a:lnTo>
                    <a:pt x="304" y="36"/>
                  </a:lnTo>
                  <a:lnTo>
                    <a:pt x="301" y="45"/>
                  </a:lnTo>
                  <a:lnTo>
                    <a:pt x="292" y="54"/>
                  </a:lnTo>
                  <a:lnTo>
                    <a:pt x="286" y="63"/>
                  </a:lnTo>
                  <a:lnTo>
                    <a:pt x="283" y="72"/>
                  </a:lnTo>
                  <a:lnTo>
                    <a:pt x="277" y="81"/>
                  </a:lnTo>
                  <a:lnTo>
                    <a:pt x="277" y="90"/>
                  </a:lnTo>
                  <a:lnTo>
                    <a:pt x="271" y="99"/>
                  </a:lnTo>
                  <a:lnTo>
                    <a:pt x="265" y="108"/>
                  </a:lnTo>
                  <a:lnTo>
                    <a:pt x="265" y="117"/>
                  </a:lnTo>
                  <a:lnTo>
                    <a:pt x="256" y="123"/>
                  </a:lnTo>
                  <a:lnTo>
                    <a:pt x="253" y="132"/>
                  </a:lnTo>
                  <a:lnTo>
                    <a:pt x="253" y="141"/>
                  </a:lnTo>
                  <a:lnTo>
                    <a:pt x="245" y="150"/>
                  </a:lnTo>
                  <a:lnTo>
                    <a:pt x="242" y="159"/>
                  </a:lnTo>
                  <a:lnTo>
                    <a:pt x="236" y="168"/>
                  </a:lnTo>
                  <a:lnTo>
                    <a:pt x="230" y="177"/>
                  </a:lnTo>
                  <a:lnTo>
                    <a:pt x="221" y="180"/>
                  </a:lnTo>
                  <a:lnTo>
                    <a:pt x="212" y="189"/>
                  </a:lnTo>
                  <a:lnTo>
                    <a:pt x="203" y="189"/>
                  </a:lnTo>
                  <a:lnTo>
                    <a:pt x="194" y="189"/>
                  </a:lnTo>
                  <a:lnTo>
                    <a:pt x="185" y="189"/>
                  </a:lnTo>
                  <a:lnTo>
                    <a:pt x="176" y="195"/>
                  </a:lnTo>
                  <a:lnTo>
                    <a:pt x="167" y="201"/>
                  </a:lnTo>
                  <a:lnTo>
                    <a:pt x="158" y="207"/>
                  </a:lnTo>
                  <a:lnTo>
                    <a:pt x="149" y="213"/>
                  </a:lnTo>
                  <a:lnTo>
                    <a:pt x="137" y="222"/>
                  </a:lnTo>
                  <a:lnTo>
                    <a:pt x="125" y="231"/>
                  </a:lnTo>
                  <a:lnTo>
                    <a:pt x="116" y="237"/>
                  </a:lnTo>
                  <a:lnTo>
                    <a:pt x="110" y="228"/>
                  </a:lnTo>
                  <a:lnTo>
                    <a:pt x="104" y="219"/>
                  </a:lnTo>
                  <a:lnTo>
                    <a:pt x="98" y="210"/>
                  </a:lnTo>
                  <a:lnTo>
                    <a:pt x="95" y="201"/>
                  </a:lnTo>
                  <a:lnTo>
                    <a:pt x="86" y="210"/>
                  </a:lnTo>
                  <a:lnTo>
                    <a:pt x="78" y="210"/>
                  </a:lnTo>
                  <a:lnTo>
                    <a:pt x="69" y="207"/>
                  </a:lnTo>
                  <a:lnTo>
                    <a:pt x="60" y="213"/>
                  </a:lnTo>
                  <a:lnTo>
                    <a:pt x="51" y="213"/>
                  </a:lnTo>
                  <a:lnTo>
                    <a:pt x="42" y="213"/>
                  </a:lnTo>
                  <a:lnTo>
                    <a:pt x="30" y="213"/>
                  </a:lnTo>
                  <a:lnTo>
                    <a:pt x="18" y="213"/>
                  </a:lnTo>
                  <a:lnTo>
                    <a:pt x="9" y="213"/>
                  </a:lnTo>
                  <a:lnTo>
                    <a:pt x="0" y="213"/>
                  </a:lnTo>
                  <a:lnTo>
                    <a:pt x="3" y="210"/>
                  </a:lnTo>
                  <a:lnTo>
                    <a:pt x="9" y="201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56" name="Freeform 123"/>
            <p:cNvSpPr>
              <a:spLocks/>
            </p:cNvSpPr>
            <p:nvPr/>
          </p:nvSpPr>
          <p:spPr bwMode="auto">
            <a:xfrm>
              <a:off x="2605" y="2855"/>
              <a:ext cx="851" cy="938"/>
            </a:xfrm>
            <a:custGeom>
              <a:avLst/>
              <a:gdLst>
                <a:gd name="T0" fmla="*/ 829 w 851"/>
                <a:gd name="T1" fmla="*/ 925 h 938"/>
                <a:gd name="T2" fmla="*/ 796 w 851"/>
                <a:gd name="T3" fmla="*/ 910 h 938"/>
                <a:gd name="T4" fmla="*/ 769 w 851"/>
                <a:gd name="T5" fmla="*/ 880 h 938"/>
                <a:gd name="T6" fmla="*/ 769 w 851"/>
                <a:gd name="T7" fmla="*/ 844 h 938"/>
                <a:gd name="T8" fmla="*/ 749 w 851"/>
                <a:gd name="T9" fmla="*/ 814 h 938"/>
                <a:gd name="T10" fmla="*/ 725 w 851"/>
                <a:gd name="T11" fmla="*/ 826 h 938"/>
                <a:gd name="T12" fmla="*/ 695 w 851"/>
                <a:gd name="T13" fmla="*/ 838 h 938"/>
                <a:gd name="T14" fmla="*/ 695 w 851"/>
                <a:gd name="T15" fmla="*/ 805 h 938"/>
                <a:gd name="T16" fmla="*/ 722 w 851"/>
                <a:gd name="T17" fmla="*/ 766 h 938"/>
                <a:gd name="T18" fmla="*/ 740 w 851"/>
                <a:gd name="T19" fmla="*/ 733 h 938"/>
                <a:gd name="T20" fmla="*/ 755 w 851"/>
                <a:gd name="T21" fmla="*/ 697 h 938"/>
                <a:gd name="T22" fmla="*/ 731 w 851"/>
                <a:gd name="T23" fmla="*/ 733 h 938"/>
                <a:gd name="T24" fmla="*/ 695 w 851"/>
                <a:gd name="T25" fmla="*/ 757 h 938"/>
                <a:gd name="T26" fmla="*/ 668 w 851"/>
                <a:gd name="T27" fmla="*/ 787 h 938"/>
                <a:gd name="T28" fmla="*/ 650 w 851"/>
                <a:gd name="T29" fmla="*/ 760 h 938"/>
                <a:gd name="T30" fmla="*/ 632 w 851"/>
                <a:gd name="T31" fmla="*/ 724 h 938"/>
                <a:gd name="T32" fmla="*/ 626 w 851"/>
                <a:gd name="T33" fmla="*/ 688 h 938"/>
                <a:gd name="T34" fmla="*/ 588 w 851"/>
                <a:gd name="T35" fmla="*/ 679 h 938"/>
                <a:gd name="T36" fmla="*/ 540 w 851"/>
                <a:gd name="T37" fmla="*/ 658 h 938"/>
                <a:gd name="T38" fmla="*/ 501 w 851"/>
                <a:gd name="T39" fmla="*/ 667 h 938"/>
                <a:gd name="T40" fmla="*/ 456 w 851"/>
                <a:gd name="T41" fmla="*/ 670 h 938"/>
                <a:gd name="T42" fmla="*/ 421 w 851"/>
                <a:gd name="T43" fmla="*/ 685 h 938"/>
                <a:gd name="T44" fmla="*/ 382 w 851"/>
                <a:gd name="T45" fmla="*/ 685 h 938"/>
                <a:gd name="T46" fmla="*/ 346 w 851"/>
                <a:gd name="T47" fmla="*/ 694 h 938"/>
                <a:gd name="T48" fmla="*/ 319 w 851"/>
                <a:gd name="T49" fmla="*/ 718 h 938"/>
                <a:gd name="T50" fmla="*/ 289 w 851"/>
                <a:gd name="T51" fmla="*/ 748 h 938"/>
                <a:gd name="T52" fmla="*/ 242 w 851"/>
                <a:gd name="T53" fmla="*/ 751 h 938"/>
                <a:gd name="T54" fmla="*/ 194 w 851"/>
                <a:gd name="T55" fmla="*/ 745 h 938"/>
                <a:gd name="T56" fmla="*/ 158 w 851"/>
                <a:gd name="T57" fmla="*/ 766 h 938"/>
                <a:gd name="T58" fmla="*/ 125 w 851"/>
                <a:gd name="T59" fmla="*/ 787 h 938"/>
                <a:gd name="T60" fmla="*/ 86 w 851"/>
                <a:gd name="T61" fmla="*/ 793 h 938"/>
                <a:gd name="T62" fmla="*/ 48 w 851"/>
                <a:gd name="T63" fmla="*/ 772 h 938"/>
                <a:gd name="T64" fmla="*/ 24 w 851"/>
                <a:gd name="T65" fmla="*/ 745 h 938"/>
                <a:gd name="T66" fmla="*/ 42 w 851"/>
                <a:gd name="T67" fmla="*/ 715 h 938"/>
                <a:gd name="T68" fmla="*/ 54 w 851"/>
                <a:gd name="T69" fmla="*/ 679 h 938"/>
                <a:gd name="T70" fmla="*/ 36 w 851"/>
                <a:gd name="T71" fmla="*/ 643 h 938"/>
                <a:gd name="T72" fmla="*/ 42 w 851"/>
                <a:gd name="T73" fmla="*/ 607 h 938"/>
                <a:gd name="T74" fmla="*/ 39 w 851"/>
                <a:gd name="T75" fmla="*/ 565 h 938"/>
                <a:gd name="T76" fmla="*/ 33 w 851"/>
                <a:gd name="T77" fmla="*/ 529 h 938"/>
                <a:gd name="T78" fmla="*/ 15 w 851"/>
                <a:gd name="T79" fmla="*/ 496 h 938"/>
                <a:gd name="T80" fmla="*/ 9 w 851"/>
                <a:gd name="T81" fmla="*/ 459 h 938"/>
                <a:gd name="T82" fmla="*/ 3 w 851"/>
                <a:gd name="T83" fmla="*/ 414 h 938"/>
                <a:gd name="T84" fmla="*/ 27 w 851"/>
                <a:gd name="T85" fmla="*/ 435 h 938"/>
                <a:gd name="T86" fmla="*/ 21 w 851"/>
                <a:gd name="T87" fmla="*/ 399 h 938"/>
                <a:gd name="T88" fmla="*/ 15 w 851"/>
                <a:gd name="T89" fmla="*/ 363 h 938"/>
                <a:gd name="T90" fmla="*/ 33 w 851"/>
                <a:gd name="T91" fmla="*/ 327 h 938"/>
                <a:gd name="T92" fmla="*/ 39 w 851"/>
                <a:gd name="T93" fmla="*/ 288 h 938"/>
                <a:gd name="T94" fmla="*/ 84 w 851"/>
                <a:gd name="T95" fmla="*/ 273 h 938"/>
                <a:gd name="T96" fmla="*/ 116 w 851"/>
                <a:gd name="T97" fmla="*/ 240 h 938"/>
                <a:gd name="T98" fmla="*/ 161 w 851"/>
                <a:gd name="T99" fmla="*/ 234 h 938"/>
                <a:gd name="T100" fmla="*/ 209 w 851"/>
                <a:gd name="T101" fmla="*/ 216 h 938"/>
                <a:gd name="T102" fmla="*/ 251 w 851"/>
                <a:gd name="T103" fmla="*/ 207 h 938"/>
                <a:gd name="T104" fmla="*/ 292 w 851"/>
                <a:gd name="T105" fmla="*/ 180 h 938"/>
                <a:gd name="T106" fmla="*/ 316 w 851"/>
                <a:gd name="T107" fmla="*/ 144 h 938"/>
                <a:gd name="T108" fmla="*/ 328 w 851"/>
                <a:gd name="T109" fmla="*/ 105 h 938"/>
                <a:gd name="T110" fmla="*/ 346 w 851"/>
                <a:gd name="T111" fmla="*/ 78 h 938"/>
                <a:gd name="T112" fmla="*/ 388 w 851"/>
                <a:gd name="T113" fmla="*/ 66 h 938"/>
                <a:gd name="T114" fmla="*/ 409 w 851"/>
                <a:gd name="T115" fmla="*/ 33 h 93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851"/>
                <a:gd name="T175" fmla="*/ 0 h 938"/>
                <a:gd name="T176" fmla="*/ 851 w 851"/>
                <a:gd name="T177" fmla="*/ 938 h 93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851" h="938">
                  <a:moveTo>
                    <a:pt x="835" y="937"/>
                  </a:moveTo>
                  <a:lnTo>
                    <a:pt x="850" y="928"/>
                  </a:lnTo>
                  <a:lnTo>
                    <a:pt x="838" y="925"/>
                  </a:lnTo>
                  <a:lnTo>
                    <a:pt x="829" y="925"/>
                  </a:lnTo>
                  <a:lnTo>
                    <a:pt x="820" y="925"/>
                  </a:lnTo>
                  <a:lnTo>
                    <a:pt x="811" y="925"/>
                  </a:lnTo>
                  <a:lnTo>
                    <a:pt x="802" y="919"/>
                  </a:lnTo>
                  <a:lnTo>
                    <a:pt x="796" y="910"/>
                  </a:lnTo>
                  <a:lnTo>
                    <a:pt x="787" y="907"/>
                  </a:lnTo>
                  <a:lnTo>
                    <a:pt x="778" y="901"/>
                  </a:lnTo>
                  <a:lnTo>
                    <a:pt x="775" y="889"/>
                  </a:lnTo>
                  <a:lnTo>
                    <a:pt x="769" y="880"/>
                  </a:lnTo>
                  <a:lnTo>
                    <a:pt x="766" y="871"/>
                  </a:lnTo>
                  <a:lnTo>
                    <a:pt x="769" y="862"/>
                  </a:lnTo>
                  <a:lnTo>
                    <a:pt x="769" y="853"/>
                  </a:lnTo>
                  <a:lnTo>
                    <a:pt x="769" y="844"/>
                  </a:lnTo>
                  <a:lnTo>
                    <a:pt x="769" y="835"/>
                  </a:lnTo>
                  <a:lnTo>
                    <a:pt x="761" y="829"/>
                  </a:lnTo>
                  <a:lnTo>
                    <a:pt x="752" y="823"/>
                  </a:lnTo>
                  <a:lnTo>
                    <a:pt x="749" y="814"/>
                  </a:lnTo>
                  <a:lnTo>
                    <a:pt x="746" y="805"/>
                  </a:lnTo>
                  <a:lnTo>
                    <a:pt x="740" y="814"/>
                  </a:lnTo>
                  <a:lnTo>
                    <a:pt x="731" y="817"/>
                  </a:lnTo>
                  <a:lnTo>
                    <a:pt x="725" y="826"/>
                  </a:lnTo>
                  <a:lnTo>
                    <a:pt x="722" y="835"/>
                  </a:lnTo>
                  <a:lnTo>
                    <a:pt x="713" y="835"/>
                  </a:lnTo>
                  <a:lnTo>
                    <a:pt x="704" y="838"/>
                  </a:lnTo>
                  <a:lnTo>
                    <a:pt x="695" y="838"/>
                  </a:lnTo>
                  <a:lnTo>
                    <a:pt x="686" y="832"/>
                  </a:lnTo>
                  <a:lnTo>
                    <a:pt x="680" y="823"/>
                  </a:lnTo>
                  <a:lnTo>
                    <a:pt x="686" y="811"/>
                  </a:lnTo>
                  <a:lnTo>
                    <a:pt x="695" y="805"/>
                  </a:lnTo>
                  <a:lnTo>
                    <a:pt x="701" y="796"/>
                  </a:lnTo>
                  <a:lnTo>
                    <a:pt x="707" y="784"/>
                  </a:lnTo>
                  <a:lnTo>
                    <a:pt x="716" y="775"/>
                  </a:lnTo>
                  <a:lnTo>
                    <a:pt x="722" y="766"/>
                  </a:lnTo>
                  <a:lnTo>
                    <a:pt x="722" y="757"/>
                  </a:lnTo>
                  <a:lnTo>
                    <a:pt x="731" y="751"/>
                  </a:lnTo>
                  <a:lnTo>
                    <a:pt x="737" y="742"/>
                  </a:lnTo>
                  <a:lnTo>
                    <a:pt x="740" y="733"/>
                  </a:lnTo>
                  <a:lnTo>
                    <a:pt x="746" y="724"/>
                  </a:lnTo>
                  <a:lnTo>
                    <a:pt x="746" y="715"/>
                  </a:lnTo>
                  <a:lnTo>
                    <a:pt x="749" y="706"/>
                  </a:lnTo>
                  <a:lnTo>
                    <a:pt x="755" y="697"/>
                  </a:lnTo>
                  <a:lnTo>
                    <a:pt x="746" y="706"/>
                  </a:lnTo>
                  <a:lnTo>
                    <a:pt x="740" y="715"/>
                  </a:lnTo>
                  <a:lnTo>
                    <a:pt x="737" y="724"/>
                  </a:lnTo>
                  <a:lnTo>
                    <a:pt x="731" y="733"/>
                  </a:lnTo>
                  <a:lnTo>
                    <a:pt x="728" y="742"/>
                  </a:lnTo>
                  <a:lnTo>
                    <a:pt x="719" y="745"/>
                  </a:lnTo>
                  <a:lnTo>
                    <a:pt x="710" y="748"/>
                  </a:lnTo>
                  <a:lnTo>
                    <a:pt x="695" y="757"/>
                  </a:lnTo>
                  <a:lnTo>
                    <a:pt x="692" y="766"/>
                  </a:lnTo>
                  <a:lnTo>
                    <a:pt x="683" y="772"/>
                  </a:lnTo>
                  <a:lnTo>
                    <a:pt x="677" y="781"/>
                  </a:lnTo>
                  <a:lnTo>
                    <a:pt x="668" y="787"/>
                  </a:lnTo>
                  <a:lnTo>
                    <a:pt x="659" y="787"/>
                  </a:lnTo>
                  <a:lnTo>
                    <a:pt x="656" y="778"/>
                  </a:lnTo>
                  <a:lnTo>
                    <a:pt x="656" y="769"/>
                  </a:lnTo>
                  <a:lnTo>
                    <a:pt x="650" y="760"/>
                  </a:lnTo>
                  <a:lnTo>
                    <a:pt x="647" y="751"/>
                  </a:lnTo>
                  <a:lnTo>
                    <a:pt x="644" y="742"/>
                  </a:lnTo>
                  <a:lnTo>
                    <a:pt x="641" y="733"/>
                  </a:lnTo>
                  <a:lnTo>
                    <a:pt x="632" y="724"/>
                  </a:lnTo>
                  <a:lnTo>
                    <a:pt x="629" y="715"/>
                  </a:lnTo>
                  <a:lnTo>
                    <a:pt x="626" y="706"/>
                  </a:lnTo>
                  <a:lnTo>
                    <a:pt x="626" y="697"/>
                  </a:lnTo>
                  <a:lnTo>
                    <a:pt x="626" y="688"/>
                  </a:lnTo>
                  <a:lnTo>
                    <a:pt x="614" y="685"/>
                  </a:lnTo>
                  <a:lnTo>
                    <a:pt x="605" y="691"/>
                  </a:lnTo>
                  <a:lnTo>
                    <a:pt x="596" y="685"/>
                  </a:lnTo>
                  <a:lnTo>
                    <a:pt x="588" y="679"/>
                  </a:lnTo>
                  <a:lnTo>
                    <a:pt x="576" y="679"/>
                  </a:lnTo>
                  <a:lnTo>
                    <a:pt x="564" y="673"/>
                  </a:lnTo>
                  <a:lnTo>
                    <a:pt x="552" y="664"/>
                  </a:lnTo>
                  <a:lnTo>
                    <a:pt x="540" y="658"/>
                  </a:lnTo>
                  <a:lnTo>
                    <a:pt x="531" y="661"/>
                  </a:lnTo>
                  <a:lnTo>
                    <a:pt x="522" y="667"/>
                  </a:lnTo>
                  <a:lnTo>
                    <a:pt x="510" y="667"/>
                  </a:lnTo>
                  <a:lnTo>
                    <a:pt x="501" y="667"/>
                  </a:lnTo>
                  <a:lnTo>
                    <a:pt x="492" y="667"/>
                  </a:lnTo>
                  <a:lnTo>
                    <a:pt x="480" y="670"/>
                  </a:lnTo>
                  <a:lnTo>
                    <a:pt x="468" y="670"/>
                  </a:lnTo>
                  <a:lnTo>
                    <a:pt x="456" y="670"/>
                  </a:lnTo>
                  <a:lnTo>
                    <a:pt x="444" y="673"/>
                  </a:lnTo>
                  <a:lnTo>
                    <a:pt x="438" y="682"/>
                  </a:lnTo>
                  <a:lnTo>
                    <a:pt x="429" y="685"/>
                  </a:lnTo>
                  <a:lnTo>
                    <a:pt x="421" y="685"/>
                  </a:lnTo>
                  <a:lnTo>
                    <a:pt x="409" y="685"/>
                  </a:lnTo>
                  <a:lnTo>
                    <a:pt x="400" y="685"/>
                  </a:lnTo>
                  <a:lnTo>
                    <a:pt x="391" y="685"/>
                  </a:lnTo>
                  <a:lnTo>
                    <a:pt x="382" y="685"/>
                  </a:lnTo>
                  <a:lnTo>
                    <a:pt x="373" y="685"/>
                  </a:lnTo>
                  <a:lnTo>
                    <a:pt x="364" y="688"/>
                  </a:lnTo>
                  <a:lnTo>
                    <a:pt x="355" y="691"/>
                  </a:lnTo>
                  <a:lnTo>
                    <a:pt x="346" y="694"/>
                  </a:lnTo>
                  <a:lnTo>
                    <a:pt x="337" y="703"/>
                  </a:lnTo>
                  <a:lnTo>
                    <a:pt x="328" y="706"/>
                  </a:lnTo>
                  <a:lnTo>
                    <a:pt x="319" y="709"/>
                  </a:lnTo>
                  <a:lnTo>
                    <a:pt x="319" y="718"/>
                  </a:lnTo>
                  <a:lnTo>
                    <a:pt x="310" y="727"/>
                  </a:lnTo>
                  <a:lnTo>
                    <a:pt x="307" y="736"/>
                  </a:lnTo>
                  <a:lnTo>
                    <a:pt x="298" y="742"/>
                  </a:lnTo>
                  <a:lnTo>
                    <a:pt x="289" y="748"/>
                  </a:lnTo>
                  <a:lnTo>
                    <a:pt x="277" y="751"/>
                  </a:lnTo>
                  <a:lnTo>
                    <a:pt x="268" y="754"/>
                  </a:lnTo>
                  <a:lnTo>
                    <a:pt x="256" y="754"/>
                  </a:lnTo>
                  <a:lnTo>
                    <a:pt x="242" y="751"/>
                  </a:lnTo>
                  <a:lnTo>
                    <a:pt x="230" y="748"/>
                  </a:lnTo>
                  <a:lnTo>
                    <a:pt x="215" y="745"/>
                  </a:lnTo>
                  <a:lnTo>
                    <a:pt x="206" y="745"/>
                  </a:lnTo>
                  <a:lnTo>
                    <a:pt x="194" y="745"/>
                  </a:lnTo>
                  <a:lnTo>
                    <a:pt x="185" y="745"/>
                  </a:lnTo>
                  <a:lnTo>
                    <a:pt x="179" y="754"/>
                  </a:lnTo>
                  <a:lnTo>
                    <a:pt x="170" y="757"/>
                  </a:lnTo>
                  <a:lnTo>
                    <a:pt x="158" y="766"/>
                  </a:lnTo>
                  <a:lnTo>
                    <a:pt x="149" y="769"/>
                  </a:lnTo>
                  <a:lnTo>
                    <a:pt x="140" y="775"/>
                  </a:lnTo>
                  <a:lnTo>
                    <a:pt x="131" y="778"/>
                  </a:lnTo>
                  <a:lnTo>
                    <a:pt x="125" y="787"/>
                  </a:lnTo>
                  <a:lnTo>
                    <a:pt x="116" y="793"/>
                  </a:lnTo>
                  <a:lnTo>
                    <a:pt x="107" y="799"/>
                  </a:lnTo>
                  <a:lnTo>
                    <a:pt x="98" y="796"/>
                  </a:lnTo>
                  <a:lnTo>
                    <a:pt x="86" y="793"/>
                  </a:lnTo>
                  <a:lnTo>
                    <a:pt x="75" y="793"/>
                  </a:lnTo>
                  <a:lnTo>
                    <a:pt x="69" y="784"/>
                  </a:lnTo>
                  <a:lnTo>
                    <a:pt x="57" y="778"/>
                  </a:lnTo>
                  <a:lnTo>
                    <a:pt x="48" y="772"/>
                  </a:lnTo>
                  <a:lnTo>
                    <a:pt x="39" y="769"/>
                  </a:lnTo>
                  <a:lnTo>
                    <a:pt x="33" y="760"/>
                  </a:lnTo>
                  <a:lnTo>
                    <a:pt x="24" y="754"/>
                  </a:lnTo>
                  <a:lnTo>
                    <a:pt x="24" y="745"/>
                  </a:lnTo>
                  <a:lnTo>
                    <a:pt x="21" y="736"/>
                  </a:lnTo>
                  <a:lnTo>
                    <a:pt x="30" y="730"/>
                  </a:lnTo>
                  <a:lnTo>
                    <a:pt x="39" y="724"/>
                  </a:lnTo>
                  <a:lnTo>
                    <a:pt x="42" y="715"/>
                  </a:lnTo>
                  <a:lnTo>
                    <a:pt x="45" y="706"/>
                  </a:lnTo>
                  <a:lnTo>
                    <a:pt x="51" y="697"/>
                  </a:lnTo>
                  <a:lnTo>
                    <a:pt x="54" y="688"/>
                  </a:lnTo>
                  <a:lnTo>
                    <a:pt x="54" y="679"/>
                  </a:lnTo>
                  <a:lnTo>
                    <a:pt x="54" y="670"/>
                  </a:lnTo>
                  <a:lnTo>
                    <a:pt x="48" y="661"/>
                  </a:lnTo>
                  <a:lnTo>
                    <a:pt x="39" y="652"/>
                  </a:lnTo>
                  <a:lnTo>
                    <a:pt x="36" y="643"/>
                  </a:lnTo>
                  <a:lnTo>
                    <a:pt x="42" y="634"/>
                  </a:lnTo>
                  <a:lnTo>
                    <a:pt x="42" y="625"/>
                  </a:lnTo>
                  <a:lnTo>
                    <a:pt x="42" y="616"/>
                  </a:lnTo>
                  <a:lnTo>
                    <a:pt x="42" y="607"/>
                  </a:lnTo>
                  <a:lnTo>
                    <a:pt x="42" y="595"/>
                  </a:lnTo>
                  <a:lnTo>
                    <a:pt x="42" y="583"/>
                  </a:lnTo>
                  <a:lnTo>
                    <a:pt x="42" y="574"/>
                  </a:lnTo>
                  <a:lnTo>
                    <a:pt x="39" y="565"/>
                  </a:lnTo>
                  <a:lnTo>
                    <a:pt x="36" y="556"/>
                  </a:lnTo>
                  <a:lnTo>
                    <a:pt x="36" y="547"/>
                  </a:lnTo>
                  <a:lnTo>
                    <a:pt x="36" y="538"/>
                  </a:lnTo>
                  <a:lnTo>
                    <a:pt x="33" y="529"/>
                  </a:lnTo>
                  <a:lnTo>
                    <a:pt x="24" y="523"/>
                  </a:lnTo>
                  <a:lnTo>
                    <a:pt x="18" y="514"/>
                  </a:lnTo>
                  <a:lnTo>
                    <a:pt x="15" y="505"/>
                  </a:lnTo>
                  <a:lnTo>
                    <a:pt x="15" y="496"/>
                  </a:lnTo>
                  <a:lnTo>
                    <a:pt x="15" y="487"/>
                  </a:lnTo>
                  <a:lnTo>
                    <a:pt x="12" y="478"/>
                  </a:lnTo>
                  <a:lnTo>
                    <a:pt x="12" y="468"/>
                  </a:lnTo>
                  <a:lnTo>
                    <a:pt x="9" y="459"/>
                  </a:lnTo>
                  <a:lnTo>
                    <a:pt x="3" y="447"/>
                  </a:lnTo>
                  <a:lnTo>
                    <a:pt x="0" y="435"/>
                  </a:lnTo>
                  <a:lnTo>
                    <a:pt x="0" y="423"/>
                  </a:lnTo>
                  <a:lnTo>
                    <a:pt x="3" y="414"/>
                  </a:lnTo>
                  <a:lnTo>
                    <a:pt x="15" y="420"/>
                  </a:lnTo>
                  <a:lnTo>
                    <a:pt x="18" y="429"/>
                  </a:lnTo>
                  <a:lnTo>
                    <a:pt x="18" y="438"/>
                  </a:lnTo>
                  <a:lnTo>
                    <a:pt x="27" y="435"/>
                  </a:lnTo>
                  <a:lnTo>
                    <a:pt x="27" y="426"/>
                  </a:lnTo>
                  <a:lnTo>
                    <a:pt x="21" y="417"/>
                  </a:lnTo>
                  <a:lnTo>
                    <a:pt x="21" y="408"/>
                  </a:lnTo>
                  <a:lnTo>
                    <a:pt x="21" y="399"/>
                  </a:lnTo>
                  <a:lnTo>
                    <a:pt x="21" y="390"/>
                  </a:lnTo>
                  <a:lnTo>
                    <a:pt x="15" y="381"/>
                  </a:lnTo>
                  <a:lnTo>
                    <a:pt x="15" y="372"/>
                  </a:lnTo>
                  <a:lnTo>
                    <a:pt x="15" y="363"/>
                  </a:lnTo>
                  <a:lnTo>
                    <a:pt x="18" y="351"/>
                  </a:lnTo>
                  <a:lnTo>
                    <a:pt x="21" y="342"/>
                  </a:lnTo>
                  <a:lnTo>
                    <a:pt x="30" y="336"/>
                  </a:lnTo>
                  <a:lnTo>
                    <a:pt x="33" y="327"/>
                  </a:lnTo>
                  <a:lnTo>
                    <a:pt x="33" y="318"/>
                  </a:lnTo>
                  <a:lnTo>
                    <a:pt x="39" y="306"/>
                  </a:lnTo>
                  <a:lnTo>
                    <a:pt x="39" y="297"/>
                  </a:lnTo>
                  <a:lnTo>
                    <a:pt x="39" y="288"/>
                  </a:lnTo>
                  <a:lnTo>
                    <a:pt x="48" y="282"/>
                  </a:lnTo>
                  <a:lnTo>
                    <a:pt x="63" y="282"/>
                  </a:lnTo>
                  <a:lnTo>
                    <a:pt x="75" y="282"/>
                  </a:lnTo>
                  <a:lnTo>
                    <a:pt x="84" y="273"/>
                  </a:lnTo>
                  <a:lnTo>
                    <a:pt x="89" y="264"/>
                  </a:lnTo>
                  <a:lnTo>
                    <a:pt x="98" y="258"/>
                  </a:lnTo>
                  <a:lnTo>
                    <a:pt x="107" y="249"/>
                  </a:lnTo>
                  <a:lnTo>
                    <a:pt x="116" y="240"/>
                  </a:lnTo>
                  <a:lnTo>
                    <a:pt x="125" y="237"/>
                  </a:lnTo>
                  <a:lnTo>
                    <a:pt x="134" y="234"/>
                  </a:lnTo>
                  <a:lnTo>
                    <a:pt x="149" y="234"/>
                  </a:lnTo>
                  <a:lnTo>
                    <a:pt x="161" y="234"/>
                  </a:lnTo>
                  <a:lnTo>
                    <a:pt x="173" y="231"/>
                  </a:lnTo>
                  <a:lnTo>
                    <a:pt x="185" y="228"/>
                  </a:lnTo>
                  <a:lnTo>
                    <a:pt x="197" y="219"/>
                  </a:lnTo>
                  <a:lnTo>
                    <a:pt x="209" y="216"/>
                  </a:lnTo>
                  <a:lnTo>
                    <a:pt x="221" y="207"/>
                  </a:lnTo>
                  <a:lnTo>
                    <a:pt x="230" y="204"/>
                  </a:lnTo>
                  <a:lnTo>
                    <a:pt x="242" y="207"/>
                  </a:lnTo>
                  <a:lnTo>
                    <a:pt x="251" y="207"/>
                  </a:lnTo>
                  <a:lnTo>
                    <a:pt x="268" y="204"/>
                  </a:lnTo>
                  <a:lnTo>
                    <a:pt x="277" y="198"/>
                  </a:lnTo>
                  <a:lnTo>
                    <a:pt x="283" y="186"/>
                  </a:lnTo>
                  <a:lnTo>
                    <a:pt x="292" y="180"/>
                  </a:lnTo>
                  <a:lnTo>
                    <a:pt x="295" y="168"/>
                  </a:lnTo>
                  <a:lnTo>
                    <a:pt x="304" y="162"/>
                  </a:lnTo>
                  <a:lnTo>
                    <a:pt x="310" y="153"/>
                  </a:lnTo>
                  <a:lnTo>
                    <a:pt x="316" y="144"/>
                  </a:lnTo>
                  <a:lnTo>
                    <a:pt x="319" y="132"/>
                  </a:lnTo>
                  <a:lnTo>
                    <a:pt x="325" y="123"/>
                  </a:lnTo>
                  <a:lnTo>
                    <a:pt x="328" y="114"/>
                  </a:lnTo>
                  <a:lnTo>
                    <a:pt x="328" y="105"/>
                  </a:lnTo>
                  <a:lnTo>
                    <a:pt x="325" y="96"/>
                  </a:lnTo>
                  <a:lnTo>
                    <a:pt x="328" y="87"/>
                  </a:lnTo>
                  <a:lnTo>
                    <a:pt x="337" y="81"/>
                  </a:lnTo>
                  <a:lnTo>
                    <a:pt x="346" y="78"/>
                  </a:lnTo>
                  <a:lnTo>
                    <a:pt x="355" y="72"/>
                  </a:lnTo>
                  <a:lnTo>
                    <a:pt x="364" y="69"/>
                  </a:lnTo>
                  <a:lnTo>
                    <a:pt x="373" y="69"/>
                  </a:lnTo>
                  <a:lnTo>
                    <a:pt x="388" y="66"/>
                  </a:lnTo>
                  <a:lnTo>
                    <a:pt x="397" y="60"/>
                  </a:lnTo>
                  <a:lnTo>
                    <a:pt x="400" y="51"/>
                  </a:lnTo>
                  <a:lnTo>
                    <a:pt x="409" y="42"/>
                  </a:lnTo>
                  <a:lnTo>
                    <a:pt x="409" y="33"/>
                  </a:lnTo>
                  <a:lnTo>
                    <a:pt x="412" y="21"/>
                  </a:lnTo>
                  <a:lnTo>
                    <a:pt x="412" y="12"/>
                  </a:lnTo>
                  <a:lnTo>
                    <a:pt x="412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57" name="Freeform 124"/>
            <p:cNvSpPr>
              <a:spLocks/>
            </p:cNvSpPr>
            <p:nvPr/>
          </p:nvSpPr>
          <p:spPr bwMode="auto">
            <a:xfrm>
              <a:off x="3011" y="2732"/>
              <a:ext cx="335" cy="148"/>
            </a:xfrm>
            <a:custGeom>
              <a:avLst/>
              <a:gdLst>
                <a:gd name="T0" fmla="*/ 0 w 335"/>
                <a:gd name="T1" fmla="*/ 147 h 148"/>
                <a:gd name="T2" fmla="*/ 18 w 335"/>
                <a:gd name="T3" fmla="*/ 135 h 148"/>
                <a:gd name="T4" fmla="*/ 21 w 335"/>
                <a:gd name="T5" fmla="*/ 126 h 148"/>
                <a:gd name="T6" fmla="*/ 24 w 335"/>
                <a:gd name="T7" fmla="*/ 117 h 148"/>
                <a:gd name="T8" fmla="*/ 30 w 335"/>
                <a:gd name="T9" fmla="*/ 108 h 148"/>
                <a:gd name="T10" fmla="*/ 39 w 335"/>
                <a:gd name="T11" fmla="*/ 105 h 148"/>
                <a:gd name="T12" fmla="*/ 48 w 335"/>
                <a:gd name="T13" fmla="*/ 105 h 148"/>
                <a:gd name="T14" fmla="*/ 57 w 335"/>
                <a:gd name="T15" fmla="*/ 102 h 148"/>
                <a:gd name="T16" fmla="*/ 66 w 335"/>
                <a:gd name="T17" fmla="*/ 99 h 148"/>
                <a:gd name="T18" fmla="*/ 75 w 335"/>
                <a:gd name="T19" fmla="*/ 96 h 148"/>
                <a:gd name="T20" fmla="*/ 84 w 335"/>
                <a:gd name="T21" fmla="*/ 99 h 148"/>
                <a:gd name="T22" fmla="*/ 92 w 335"/>
                <a:gd name="T23" fmla="*/ 105 h 148"/>
                <a:gd name="T24" fmla="*/ 92 w 335"/>
                <a:gd name="T25" fmla="*/ 114 h 148"/>
                <a:gd name="T26" fmla="*/ 92 w 335"/>
                <a:gd name="T27" fmla="*/ 123 h 148"/>
                <a:gd name="T28" fmla="*/ 101 w 335"/>
                <a:gd name="T29" fmla="*/ 123 h 148"/>
                <a:gd name="T30" fmla="*/ 107 w 335"/>
                <a:gd name="T31" fmla="*/ 135 h 148"/>
                <a:gd name="T32" fmla="*/ 113 w 335"/>
                <a:gd name="T33" fmla="*/ 144 h 148"/>
                <a:gd name="T34" fmla="*/ 122 w 335"/>
                <a:gd name="T35" fmla="*/ 147 h 148"/>
                <a:gd name="T36" fmla="*/ 131 w 335"/>
                <a:gd name="T37" fmla="*/ 138 h 148"/>
                <a:gd name="T38" fmla="*/ 140 w 335"/>
                <a:gd name="T39" fmla="*/ 132 h 148"/>
                <a:gd name="T40" fmla="*/ 149 w 335"/>
                <a:gd name="T41" fmla="*/ 132 h 148"/>
                <a:gd name="T42" fmla="*/ 158 w 335"/>
                <a:gd name="T43" fmla="*/ 129 h 148"/>
                <a:gd name="T44" fmla="*/ 161 w 335"/>
                <a:gd name="T45" fmla="*/ 120 h 148"/>
                <a:gd name="T46" fmla="*/ 155 w 335"/>
                <a:gd name="T47" fmla="*/ 111 h 148"/>
                <a:gd name="T48" fmla="*/ 164 w 335"/>
                <a:gd name="T49" fmla="*/ 102 h 148"/>
                <a:gd name="T50" fmla="*/ 170 w 335"/>
                <a:gd name="T51" fmla="*/ 93 h 148"/>
                <a:gd name="T52" fmla="*/ 176 w 335"/>
                <a:gd name="T53" fmla="*/ 84 h 148"/>
                <a:gd name="T54" fmla="*/ 182 w 335"/>
                <a:gd name="T55" fmla="*/ 75 h 148"/>
                <a:gd name="T56" fmla="*/ 182 w 335"/>
                <a:gd name="T57" fmla="*/ 66 h 148"/>
                <a:gd name="T58" fmla="*/ 185 w 335"/>
                <a:gd name="T59" fmla="*/ 57 h 148"/>
                <a:gd name="T60" fmla="*/ 194 w 335"/>
                <a:gd name="T61" fmla="*/ 51 h 148"/>
                <a:gd name="T62" fmla="*/ 200 w 335"/>
                <a:gd name="T63" fmla="*/ 42 h 148"/>
                <a:gd name="T64" fmla="*/ 203 w 335"/>
                <a:gd name="T65" fmla="*/ 33 h 148"/>
                <a:gd name="T66" fmla="*/ 194 w 335"/>
                <a:gd name="T67" fmla="*/ 27 h 148"/>
                <a:gd name="T68" fmla="*/ 185 w 335"/>
                <a:gd name="T69" fmla="*/ 24 h 148"/>
                <a:gd name="T70" fmla="*/ 182 w 335"/>
                <a:gd name="T71" fmla="*/ 15 h 148"/>
                <a:gd name="T72" fmla="*/ 191 w 335"/>
                <a:gd name="T73" fmla="*/ 9 h 148"/>
                <a:gd name="T74" fmla="*/ 200 w 335"/>
                <a:gd name="T75" fmla="*/ 6 h 148"/>
                <a:gd name="T76" fmla="*/ 209 w 335"/>
                <a:gd name="T77" fmla="*/ 6 h 148"/>
                <a:gd name="T78" fmla="*/ 215 w 335"/>
                <a:gd name="T79" fmla="*/ 18 h 148"/>
                <a:gd name="T80" fmla="*/ 221 w 335"/>
                <a:gd name="T81" fmla="*/ 27 h 148"/>
                <a:gd name="T82" fmla="*/ 230 w 335"/>
                <a:gd name="T83" fmla="*/ 36 h 148"/>
                <a:gd name="T84" fmla="*/ 239 w 335"/>
                <a:gd name="T85" fmla="*/ 39 h 148"/>
                <a:gd name="T86" fmla="*/ 248 w 335"/>
                <a:gd name="T87" fmla="*/ 36 h 148"/>
                <a:gd name="T88" fmla="*/ 251 w 335"/>
                <a:gd name="T89" fmla="*/ 27 h 148"/>
                <a:gd name="T90" fmla="*/ 248 w 335"/>
                <a:gd name="T91" fmla="*/ 18 h 148"/>
                <a:gd name="T92" fmla="*/ 248 w 335"/>
                <a:gd name="T93" fmla="*/ 9 h 148"/>
                <a:gd name="T94" fmla="*/ 242 w 335"/>
                <a:gd name="T95" fmla="*/ 0 h 148"/>
                <a:gd name="T96" fmla="*/ 251 w 335"/>
                <a:gd name="T97" fmla="*/ 0 h 148"/>
                <a:gd name="T98" fmla="*/ 259 w 335"/>
                <a:gd name="T99" fmla="*/ 0 h 148"/>
                <a:gd name="T100" fmla="*/ 268 w 335"/>
                <a:gd name="T101" fmla="*/ 6 h 148"/>
                <a:gd name="T102" fmla="*/ 271 w 335"/>
                <a:gd name="T103" fmla="*/ 18 h 148"/>
                <a:gd name="T104" fmla="*/ 280 w 335"/>
                <a:gd name="T105" fmla="*/ 18 h 148"/>
                <a:gd name="T106" fmla="*/ 289 w 335"/>
                <a:gd name="T107" fmla="*/ 18 h 148"/>
                <a:gd name="T108" fmla="*/ 304 w 335"/>
                <a:gd name="T109" fmla="*/ 21 h 148"/>
                <a:gd name="T110" fmla="*/ 316 w 335"/>
                <a:gd name="T111" fmla="*/ 27 h 148"/>
                <a:gd name="T112" fmla="*/ 334 w 335"/>
                <a:gd name="T113" fmla="*/ 51 h 14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35"/>
                <a:gd name="T172" fmla="*/ 0 h 148"/>
                <a:gd name="T173" fmla="*/ 335 w 335"/>
                <a:gd name="T174" fmla="*/ 148 h 14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35" h="148">
                  <a:moveTo>
                    <a:pt x="0" y="147"/>
                  </a:moveTo>
                  <a:lnTo>
                    <a:pt x="18" y="135"/>
                  </a:lnTo>
                  <a:lnTo>
                    <a:pt x="21" y="126"/>
                  </a:lnTo>
                  <a:lnTo>
                    <a:pt x="24" y="117"/>
                  </a:lnTo>
                  <a:lnTo>
                    <a:pt x="30" y="108"/>
                  </a:lnTo>
                  <a:lnTo>
                    <a:pt x="39" y="105"/>
                  </a:lnTo>
                  <a:lnTo>
                    <a:pt x="48" y="105"/>
                  </a:lnTo>
                  <a:lnTo>
                    <a:pt x="57" y="102"/>
                  </a:lnTo>
                  <a:lnTo>
                    <a:pt x="66" y="99"/>
                  </a:lnTo>
                  <a:lnTo>
                    <a:pt x="75" y="96"/>
                  </a:lnTo>
                  <a:lnTo>
                    <a:pt x="84" y="99"/>
                  </a:lnTo>
                  <a:lnTo>
                    <a:pt x="92" y="105"/>
                  </a:lnTo>
                  <a:lnTo>
                    <a:pt x="92" y="114"/>
                  </a:lnTo>
                  <a:lnTo>
                    <a:pt x="92" y="123"/>
                  </a:lnTo>
                  <a:lnTo>
                    <a:pt x="101" y="123"/>
                  </a:lnTo>
                  <a:lnTo>
                    <a:pt x="107" y="135"/>
                  </a:lnTo>
                  <a:lnTo>
                    <a:pt x="113" y="144"/>
                  </a:lnTo>
                  <a:lnTo>
                    <a:pt x="122" y="147"/>
                  </a:lnTo>
                  <a:lnTo>
                    <a:pt x="131" y="138"/>
                  </a:lnTo>
                  <a:lnTo>
                    <a:pt x="140" y="132"/>
                  </a:lnTo>
                  <a:lnTo>
                    <a:pt x="149" y="132"/>
                  </a:lnTo>
                  <a:lnTo>
                    <a:pt x="158" y="129"/>
                  </a:lnTo>
                  <a:lnTo>
                    <a:pt x="161" y="120"/>
                  </a:lnTo>
                  <a:lnTo>
                    <a:pt x="155" y="111"/>
                  </a:lnTo>
                  <a:lnTo>
                    <a:pt x="164" y="102"/>
                  </a:lnTo>
                  <a:lnTo>
                    <a:pt x="170" y="93"/>
                  </a:lnTo>
                  <a:lnTo>
                    <a:pt x="176" y="84"/>
                  </a:lnTo>
                  <a:lnTo>
                    <a:pt x="182" y="75"/>
                  </a:lnTo>
                  <a:lnTo>
                    <a:pt x="182" y="66"/>
                  </a:lnTo>
                  <a:lnTo>
                    <a:pt x="185" y="57"/>
                  </a:lnTo>
                  <a:lnTo>
                    <a:pt x="194" y="51"/>
                  </a:lnTo>
                  <a:lnTo>
                    <a:pt x="200" y="42"/>
                  </a:lnTo>
                  <a:lnTo>
                    <a:pt x="203" y="33"/>
                  </a:lnTo>
                  <a:lnTo>
                    <a:pt x="194" y="27"/>
                  </a:lnTo>
                  <a:lnTo>
                    <a:pt x="185" y="24"/>
                  </a:lnTo>
                  <a:lnTo>
                    <a:pt x="182" y="15"/>
                  </a:lnTo>
                  <a:lnTo>
                    <a:pt x="191" y="9"/>
                  </a:lnTo>
                  <a:lnTo>
                    <a:pt x="200" y="6"/>
                  </a:lnTo>
                  <a:lnTo>
                    <a:pt x="209" y="6"/>
                  </a:lnTo>
                  <a:lnTo>
                    <a:pt x="215" y="18"/>
                  </a:lnTo>
                  <a:lnTo>
                    <a:pt x="221" y="27"/>
                  </a:lnTo>
                  <a:lnTo>
                    <a:pt x="230" y="36"/>
                  </a:lnTo>
                  <a:lnTo>
                    <a:pt x="239" y="39"/>
                  </a:lnTo>
                  <a:lnTo>
                    <a:pt x="248" y="36"/>
                  </a:lnTo>
                  <a:lnTo>
                    <a:pt x="251" y="27"/>
                  </a:lnTo>
                  <a:lnTo>
                    <a:pt x="248" y="18"/>
                  </a:lnTo>
                  <a:lnTo>
                    <a:pt x="248" y="9"/>
                  </a:lnTo>
                  <a:lnTo>
                    <a:pt x="242" y="0"/>
                  </a:lnTo>
                  <a:lnTo>
                    <a:pt x="251" y="0"/>
                  </a:lnTo>
                  <a:lnTo>
                    <a:pt x="259" y="0"/>
                  </a:lnTo>
                  <a:lnTo>
                    <a:pt x="268" y="6"/>
                  </a:lnTo>
                  <a:lnTo>
                    <a:pt x="271" y="18"/>
                  </a:lnTo>
                  <a:lnTo>
                    <a:pt x="280" y="18"/>
                  </a:lnTo>
                  <a:lnTo>
                    <a:pt x="289" y="18"/>
                  </a:lnTo>
                  <a:lnTo>
                    <a:pt x="304" y="21"/>
                  </a:lnTo>
                  <a:lnTo>
                    <a:pt x="316" y="27"/>
                  </a:lnTo>
                  <a:lnTo>
                    <a:pt x="334" y="51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58" name="Freeform 125"/>
            <p:cNvSpPr>
              <a:spLocks/>
            </p:cNvSpPr>
            <p:nvPr/>
          </p:nvSpPr>
          <p:spPr bwMode="auto">
            <a:xfrm>
              <a:off x="3476" y="3831"/>
              <a:ext cx="19" cy="37"/>
            </a:xfrm>
            <a:custGeom>
              <a:avLst/>
              <a:gdLst>
                <a:gd name="T0" fmla="*/ 12 w 19"/>
                <a:gd name="T1" fmla="*/ 9 h 37"/>
                <a:gd name="T2" fmla="*/ 18 w 19"/>
                <a:gd name="T3" fmla="*/ 18 h 37"/>
                <a:gd name="T4" fmla="*/ 12 w 19"/>
                <a:gd name="T5" fmla="*/ 27 h 37"/>
                <a:gd name="T6" fmla="*/ 6 w 19"/>
                <a:gd name="T7" fmla="*/ 36 h 37"/>
                <a:gd name="T8" fmla="*/ 0 w 19"/>
                <a:gd name="T9" fmla="*/ 27 h 37"/>
                <a:gd name="T10" fmla="*/ 6 w 19"/>
                <a:gd name="T11" fmla="*/ 18 h 37"/>
                <a:gd name="T12" fmla="*/ 9 w 19"/>
                <a:gd name="T13" fmla="*/ 9 h 37"/>
                <a:gd name="T14" fmla="*/ 12 w 19"/>
                <a:gd name="T15" fmla="*/ 0 h 37"/>
                <a:gd name="T16" fmla="*/ 12 w 19"/>
                <a:gd name="T17" fmla="*/ 9 h 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37"/>
                <a:gd name="T29" fmla="*/ 19 w 19"/>
                <a:gd name="T30" fmla="*/ 37 h 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37">
                  <a:moveTo>
                    <a:pt x="12" y="9"/>
                  </a:moveTo>
                  <a:lnTo>
                    <a:pt x="18" y="18"/>
                  </a:lnTo>
                  <a:lnTo>
                    <a:pt x="12" y="27"/>
                  </a:lnTo>
                  <a:lnTo>
                    <a:pt x="6" y="36"/>
                  </a:lnTo>
                  <a:lnTo>
                    <a:pt x="0" y="27"/>
                  </a:lnTo>
                  <a:lnTo>
                    <a:pt x="6" y="18"/>
                  </a:lnTo>
                  <a:lnTo>
                    <a:pt x="9" y="9"/>
                  </a:lnTo>
                  <a:lnTo>
                    <a:pt x="12" y="0"/>
                  </a:lnTo>
                  <a:lnTo>
                    <a:pt x="12" y="9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59" name="Freeform 126"/>
            <p:cNvSpPr>
              <a:spLocks/>
            </p:cNvSpPr>
            <p:nvPr/>
          </p:nvSpPr>
          <p:spPr bwMode="auto">
            <a:xfrm>
              <a:off x="3607" y="3840"/>
              <a:ext cx="25" cy="43"/>
            </a:xfrm>
            <a:custGeom>
              <a:avLst/>
              <a:gdLst>
                <a:gd name="T0" fmla="*/ 24 w 25"/>
                <a:gd name="T1" fmla="*/ 0 h 43"/>
                <a:gd name="T2" fmla="*/ 9 w 25"/>
                <a:gd name="T3" fmla="*/ 3 h 43"/>
                <a:gd name="T4" fmla="*/ 9 w 25"/>
                <a:gd name="T5" fmla="*/ 12 h 43"/>
                <a:gd name="T6" fmla="*/ 9 w 25"/>
                <a:gd name="T7" fmla="*/ 21 h 43"/>
                <a:gd name="T8" fmla="*/ 12 w 25"/>
                <a:gd name="T9" fmla="*/ 30 h 43"/>
                <a:gd name="T10" fmla="*/ 12 w 25"/>
                <a:gd name="T11" fmla="*/ 39 h 43"/>
                <a:gd name="T12" fmla="*/ 3 w 25"/>
                <a:gd name="T13" fmla="*/ 42 h 43"/>
                <a:gd name="T14" fmla="*/ 0 w 25"/>
                <a:gd name="T15" fmla="*/ 33 h 43"/>
                <a:gd name="T16" fmla="*/ 0 w 25"/>
                <a:gd name="T17" fmla="*/ 24 h 43"/>
                <a:gd name="T18" fmla="*/ 0 w 25"/>
                <a:gd name="T19" fmla="*/ 15 h 43"/>
                <a:gd name="T20" fmla="*/ 0 w 25"/>
                <a:gd name="T21" fmla="*/ 6 h 43"/>
                <a:gd name="T22" fmla="*/ 9 w 25"/>
                <a:gd name="T23" fmla="*/ 0 h 43"/>
                <a:gd name="T24" fmla="*/ 24 w 25"/>
                <a:gd name="T25" fmla="*/ 0 h 4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5"/>
                <a:gd name="T40" fmla="*/ 0 h 43"/>
                <a:gd name="T41" fmla="*/ 25 w 25"/>
                <a:gd name="T42" fmla="*/ 43 h 4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5" h="43">
                  <a:moveTo>
                    <a:pt x="24" y="0"/>
                  </a:moveTo>
                  <a:lnTo>
                    <a:pt x="9" y="3"/>
                  </a:lnTo>
                  <a:lnTo>
                    <a:pt x="9" y="12"/>
                  </a:lnTo>
                  <a:lnTo>
                    <a:pt x="9" y="21"/>
                  </a:lnTo>
                  <a:lnTo>
                    <a:pt x="12" y="30"/>
                  </a:lnTo>
                  <a:lnTo>
                    <a:pt x="12" y="39"/>
                  </a:lnTo>
                  <a:lnTo>
                    <a:pt x="3" y="42"/>
                  </a:lnTo>
                  <a:lnTo>
                    <a:pt x="0" y="33"/>
                  </a:lnTo>
                  <a:lnTo>
                    <a:pt x="0" y="24"/>
                  </a:lnTo>
                  <a:lnTo>
                    <a:pt x="0" y="15"/>
                  </a:lnTo>
                  <a:lnTo>
                    <a:pt x="0" y="6"/>
                  </a:ln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60" name="Freeform 127"/>
            <p:cNvSpPr>
              <a:spLocks/>
            </p:cNvSpPr>
            <p:nvPr/>
          </p:nvSpPr>
          <p:spPr bwMode="auto">
            <a:xfrm>
              <a:off x="3500" y="3867"/>
              <a:ext cx="103" cy="145"/>
            </a:xfrm>
            <a:custGeom>
              <a:avLst/>
              <a:gdLst>
                <a:gd name="T0" fmla="*/ 36 w 103"/>
                <a:gd name="T1" fmla="*/ 21 h 145"/>
                <a:gd name="T2" fmla="*/ 15 w 103"/>
                <a:gd name="T3" fmla="*/ 0 h 145"/>
                <a:gd name="T4" fmla="*/ 18 w 103"/>
                <a:gd name="T5" fmla="*/ 9 h 145"/>
                <a:gd name="T6" fmla="*/ 21 w 103"/>
                <a:gd name="T7" fmla="*/ 18 h 145"/>
                <a:gd name="T8" fmla="*/ 30 w 103"/>
                <a:gd name="T9" fmla="*/ 21 h 145"/>
                <a:gd name="T10" fmla="*/ 39 w 103"/>
                <a:gd name="T11" fmla="*/ 24 h 145"/>
                <a:gd name="T12" fmla="*/ 48 w 103"/>
                <a:gd name="T13" fmla="*/ 30 h 145"/>
                <a:gd name="T14" fmla="*/ 57 w 103"/>
                <a:gd name="T15" fmla="*/ 33 h 145"/>
                <a:gd name="T16" fmla="*/ 66 w 103"/>
                <a:gd name="T17" fmla="*/ 33 h 145"/>
                <a:gd name="T18" fmla="*/ 75 w 103"/>
                <a:gd name="T19" fmla="*/ 33 h 145"/>
                <a:gd name="T20" fmla="*/ 87 w 103"/>
                <a:gd name="T21" fmla="*/ 33 h 145"/>
                <a:gd name="T22" fmla="*/ 96 w 103"/>
                <a:gd name="T23" fmla="*/ 33 h 145"/>
                <a:gd name="T24" fmla="*/ 102 w 103"/>
                <a:gd name="T25" fmla="*/ 42 h 145"/>
                <a:gd name="T26" fmla="*/ 102 w 103"/>
                <a:gd name="T27" fmla="*/ 51 h 145"/>
                <a:gd name="T28" fmla="*/ 102 w 103"/>
                <a:gd name="T29" fmla="*/ 60 h 145"/>
                <a:gd name="T30" fmla="*/ 99 w 103"/>
                <a:gd name="T31" fmla="*/ 69 h 145"/>
                <a:gd name="T32" fmla="*/ 93 w 103"/>
                <a:gd name="T33" fmla="*/ 78 h 145"/>
                <a:gd name="T34" fmla="*/ 84 w 103"/>
                <a:gd name="T35" fmla="*/ 84 h 145"/>
                <a:gd name="T36" fmla="*/ 84 w 103"/>
                <a:gd name="T37" fmla="*/ 93 h 145"/>
                <a:gd name="T38" fmla="*/ 81 w 103"/>
                <a:gd name="T39" fmla="*/ 105 h 145"/>
                <a:gd name="T40" fmla="*/ 72 w 103"/>
                <a:gd name="T41" fmla="*/ 114 h 145"/>
                <a:gd name="T42" fmla="*/ 69 w 103"/>
                <a:gd name="T43" fmla="*/ 123 h 145"/>
                <a:gd name="T44" fmla="*/ 60 w 103"/>
                <a:gd name="T45" fmla="*/ 129 h 145"/>
                <a:gd name="T46" fmla="*/ 51 w 103"/>
                <a:gd name="T47" fmla="*/ 132 h 145"/>
                <a:gd name="T48" fmla="*/ 39 w 103"/>
                <a:gd name="T49" fmla="*/ 141 h 145"/>
                <a:gd name="T50" fmla="*/ 27 w 103"/>
                <a:gd name="T51" fmla="*/ 144 h 145"/>
                <a:gd name="T52" fmla="*/ 18 w 103"/>
                <a:gd name="T53" fmla="*/ 144 h 145"/>
                <a:gd name="T54" fmla="*/ 12 w 103"/>
                <a:gd name="T55" fmla="*/ 135 h 145"/>
                <a:gd name="T56" fmla="*/ 9 w 103"/>
                <a:gd name="T57" fmla="*/ 126 h 145"/>
                <a:gd name="T58" fmla="*/ 0 w 103"/>
                <a:gd name="T59" fmla="*/ 120 h 145"/>
                <a:gd name="T60" fmla="*/ 0 w 103"/>
                <a:gd name="T61" fmla="*/ 111 h 145"/>
                <a:gd name="T62" fmla="*/ 0 w 103"/>
                <a:gd name="T63" fmla="*/ 102 h 145"/>
                <a:gd name="T64" fmla="*/ 6 w 103"/>
                <a:gd name="T65" fmla="*/ 93 h 145"/>
                <a:gd name="T66" fmla="*/ 6 w 103"/>
                <a:gd name="T67" fmla="*/ 84 h 145"/>
                <a:gd name="T68" fmla="*/ 6 w 103"/>
                <a:gd name="T69" fmla="*/ 75 h 145"/>
                <a:gd name="T70" fmla="*/ 6 w 103"/>
                <a:gd name="T71" fmla="*/ 66 h 145"/>
                <a:gd name="T72" fmla="*/ 6 w 103"/>
                <a:gd name="T73" fmla="*/ 57 h 145"/>
                <a:gd name="T74" fmla="*/ 6 w 103"/>
                <a:gd name="T75" fmla="*/ 48 h 145"/>
                <a:gd name="T76" fmla="*/ 6 w 103"/>
                <a:gd name="T77" fmla="*/ 39 h 145"/>
                <a:gd name="T78" fmla="*/ 6 w 103"/>
                <a:gd name="T79" fmla="*/ 30 h 145"/>
                <a:gd name="T80" fmla="*/ 15 w 103"/>
                <a:gd name="T81" fmla="*/ 27 h 145"/>
                <a:gd name="T82" fmla="*/ 18 w 103"/>
                <a:gd name="T83" fmla="*/ 18 h 145"/>
                <a:gd name="T84" fmla="*/ 18 w 103"/>
                <a:gd name="T85" fmla="*/ 9 h 145"/>
                <a:gd name="T86" fmla="*/ 36 w 103"/>
                <a:gd name="T87" fmla="*/ 21 h 14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03"/>
                <a:gd name="T133" fmla="*/ 0 h 145"/>
                <a:gd name="T134" fmla="*/ 103 w 103"/>
                <a:gd name="T135" fmla="*/ 145 h 14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03" h="145">
                  <a:moveTo>
                    <a:pt x="36" y="21"/>
                  </a:moveTo>
                  <a:lnTo>
                    <a:pt x="15" y="0"/>
                  </a:lnTo>
                  <a:lnTo>
                    <a:pt x="18" y="9"/>
                  </a:lnTo>
                  <a:lnTo>
                    <a:pt x="21" y="18"/>
                  </a:lnTo>
                  <a:lnTo>
                    <a:pt x="30" y="21"/>
                  </a:lnTo>
                  <a:lnTo>
                    <a:pt x="39" y="24"/>
                  </a:lnTo>
                  <a:lnTo>
                    <a:pt x="48" y="30"/>
                  </a:lnTo>
                  <a:lnTo>
                    <a:pt x="57" y="33"/>
                  </a:lnTo>
                  <a:lnTo>
                    <a:pt x="66" y="33"/>
                  </a:lnTo>
                  <a:lnTo>
                    <a:pt x="75" y="33"/>
                  </a:lnTo>
                  <a:lnTo>
                    <a:pt x="87" y="33"/>
                  </a:lnTo>
                  <a:lnTo>
                    <a:pt x="96" y="33"/>
                  </a:lnTo>
                  <a:lnTo>
                    <a:pt x="102" y="42"/>
                  </a:lnTo>
                  <a:lnTo>
                    <a:pt x="102" y="51"/>
                  </a:lnTo>
                  <a:lnTo>
                    <a:pt x="102" y="60"/>
                  </a:lnTo>
                  <a:lnTo>
                    <a:pt x="99" y="69"/>
                  </a:lnTo>
                  <a:lnTo>
                    <a:pt x="93" y="78"/>
                  </a:lnTo>
                  <a:lnTo>
                    <a:pt x="84" y="84"/>
                  </a:lnTo>
                  <a:lnTo>
                    <a:pt x="84" y="93"/>
                  </a:lnTo>
                  <a:lnTo>
                    <a:pt x="81" y="105"/>
                  </a:lnTo>
                  <a:lnTo>
                    <a:pt x="72" y="114"/>
                  </a:lnTo>
                  <a:lnTo>
                    <a:pt x="69" y="123"/>
                  </a:lnTo>
                  <a:lnTo>
                    <a:pt x="60" y="129"/>
                  </a:lnTo>
                  <a:lnTo>
                    <a:pt x="51" y="132"/>
                  </a:lnTo>
                  <a:lnTo>
                    <a:pt x="39" y="141"/>
                  </a:lnTo>
                  <a:lnTo>
                    <a:pt x="27" y="144"/>
                  </a:lnTo>
                  <a:lnTo>
                    <a:pt x="18" y="144"/>
                  </a:lnTo>
                  <a:lnTo>
                    <a:pt x="12" y="135"/>
                  </a:lnTo>
                  <a:lnTo>
                    <a:pt x="9" y="126"/>
                  </a:lnTo>
                  <a:lnTo>
                    <a:pt x="0" y="120"/>
                  </a:lnTo>
                  <a:lnTo>
                    <a:pt x="0" y="111"/>
                  </a:lnTo>
                  <a:lnTo>
                    <a:pt x="0" y="102"/>
                  </a:lnTo>
                  <a:lnTo>
                    <a:pt x="6" y="93"/>
                  </a:lnTo>
                  <a:lnTo>
                    <a:pt x="6" y="84"/>
                  </a:lnTo>
                  <a:lnTo>
                    <a:pt x="6" y="75"/>
                  </a:lnTo>
                  <a:lnTo>
                    <a:pt x="6" y="66"/>
                  </a:lnTo>
                  <a:lnTo>
                    <a:pt x="6" y="57"/>
                  </a:lnTo>
                  <a:lnTo>
                    <a:pt x="6" y="48"/>
                  </a:lnTo>
                  <a:lnTo>
                    <a:pt x="6" y="39"/>
                  </a:lnTo>
                  <a:lnTo>
                    <a:pt x="6" y="30"/>
                  </a:lnTo>
                  <a:lnTo>
                    <a:pt x="15" y="27"/>
                  </a:lnTo>
                  <a:lnTo>
                    <a:pt x="18" y="18"/>
                  </a:lnTo>
                  <a:lnTo>
                    <a:pt x="18" y="9"/>
                  </a:lnTo>
                  <a:lnTo>
                    <a:pt x="36" y="21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61" name="Freeform 128"/>
            <p:cNvSpPr>
              <a:spLocks/>
            </p:cNvSpPr>
            <p:nvPr/>
          </p:nvSpPr>
          <p:spPr bwMode="auto">
            <a:xfrm>
              <a:off x="3727" y="2387"/>
              <a:ext cx="37" cy="19"/>
            </a:xfrm>
            <a:custGeom>
              <a:avLst/>
              <a:gdLst>
                <a:gd name="T0" fmla="*/ 0 w 37"/>
                <a:gd name="T1" fmla="*/ 12 h 19"/>
                <a:gd name="T2" fmla="*/ 18 w 37"/>
                <a:gd name="T3" fmla="*/ 0 h 19"/>
                <a:gd name="T4" fmla="*/ 27 w 37"/>
                <a:gd name="T5" fmla="*/ 6 h 19"/>
                <a:gd name="T6" fmla="*/ 36 w 37"/>
                <a:gd name="T7" fmla="*/ 6 h 19"/>
                <a:gd name="T8" fmla="*/ 33 w 37"/>
                <a:gd name="T9" fmla="*/ 15 h 19"/>
                <a:gd name="T10" fmla="*/ 24 w 37"/>
                <a:gd name="T11" fmla="*/ 18 h 19"/>
                <a:gd name="T12" fmla="*/ 18 w 37"/>
                <a:gd name="T13" fmla="*/ 9 h 19"/>
                <a:gd name="T14" fmla="*/ 9 w 37"/>
                <a:gd name="T15" fmla="*/ 3 h 19"/>
                <a:gd name="T16" fmla="*/ 0 w 37"/>
                <a:gd name="T17" fmla="*/ 12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7"/>
                <a:gd name="T28" fmla="*/ 0 h 19"/>
                <a:gd name="T29" fmla="*/ 37 w 37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7" h="19">
                  <a:moveTo>
                    <a:pt x="0" y="12"/>
                  </a:moveTo>
                  <a:lnTo>
                    <a:pt x="18" y="0"/>
                  </a:lnTo>
                  <a:lnTo>
                    <a:pt x="27" y="6"/>
                  </a:lnTo>
                  <a:lnTo>
                    <a:pt x="36" y="6"/>
                  </a:lnTo>
                  <a:lnTo>
                    <a:pt x="33" y="15"/>
                  </a:lnTo>
                  <a:lnTo>
                    <a:pt x="24" y="18"/>
                  </a:lnTo>
                  <a:lnTo>
                    <a:pt x="18" y="9"/>
                  </a:lnTo>
                  <a:lnTo>
                    <a:pt x="9" y="3"/>
                  </a:lnTo>
                  <a:lnTo>
                    <a:pt x="0" y="12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62" name="Freeform 129"/>
            <p:cNvSpPr>
              <a:spLocks/>
            </p:cNvSpPr>
            <p:nvPr/>
          </p:nvSpPr>
          <p:spPr bwMode="auto">
            <a:xfrm>
              <a:off x="3772" y="2396"/>
              <a:ext cx="16" cy="19"/>
            </a:xfrm>
            <a:custGeom>
              <a:avLst/>
              <a:gdLst>
                <a:gd name="T0" fmla="*/ 4 w 16"/>
                <a:gd name="T1" fmla="*/ 3 h 19"/>
                <a:gd name="T2" fmla="*/ 15 w 16"/>
                <a:gd name="T3" fmla="*/ 6 h 19"/>
                <a:gd name="T4" fmla="*/ 15 w 16"/>
                <a:gd name="T5" fmla="*/ 15 h 19"/>
                <a:gd name="T6" fmla="*/ 4 w 16"/>
                <a:gd name="T7" fmla="*/ 18 h 19"/>
                <a:gd name="T8" fmla="*/ 0 w 16"/>
                <a:gd name="T9" fmla="*/ 9 h 19"/>
                <a:gd name="T10" fmla="*/ 0 w 16"/>
                <a:gd name="T11" fmla="*/ 0 h 19"/>
                <a:gd name="T12" fmla="*/ 4 w 16"/>
                <a:gd name="T13" fmla="*/ 3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19"/>
                <a:gd name="T23" fmla="*/ 16 w 16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19">
                  <a:moveTo>
                    <a:pt x="4" y="3"/>
                  </a:moveTo>
                  <a:lnTo>
                    <a:pt x="15" y="6"/>
                  </a:lnTo>
                  <a:lnTo>
                    <a:pt x="15" y="15"/>
                  </a:lnTo>
                  <a:lnTo>
                    <a:pt x="4" y="18"/>
                  </a:lnTo>
                  <a:lnTo>
                    <a:pt x="0" y="9"/>
                  </a:lnTo>
                  <a:lnTo>
                    <a:pt x="0" y="0"/>
                  </a:lnTo>
                  <a:lnTo>
                    <a:pt x="4" y="3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63" name="Freeform 130"/>
            <p:cNvSpPr>
              <a:spLocks/>
            </p:cNvSpPr>
            <p:nvPr/>
          </p:nvSpPr>
          <p:spPr bwMode="auto">
            <a:xfrm>
              <a:off x="3774" y="2519"/>
              <a:ext cx="17" cy="25"/>
            </a:xfrm>
            <a:custGeom>
              <a:avLst/>
              <a:gdLst>
                <a:gd name="T0" fmla="*/ 0 w 17"/>
                <a:gd name="T1" fmla="*/ 24 h 25"/>
                <a:gd name="T2" fmla="*/ 4 w 17"/>
                <a:gd name="T3" fmla="*/ 0 h 25"/>
                <a:gd name="T4" fmla="*/ 16 w 17"/>
                <a:gd name="T5" fmla="*/ 0 h 25"/>
                <a:gd name="T6" fmla="*/ 16 w 17"/>
                <a:gd name="T7" fmla="*/ 9 h 25"/>
                <a:gd name="T8" fmla="*/ 4 w 17"/>
                <a:gd name="T9" fmla="*/ 15 h 25"/>
                <a:gd name="T10" fmla="*/ 0 w 17"/>
                <a:gd name="T11" fmla="*/ 24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25"/>
                <a:gd name="T20" fmla="*/ 17 w 17"/>
                <a:gd name="T21" fmla="*/ 25 h 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25">
                  <a:moveTo>
                    <a:pt x="0" y="24"/>
                  </a:moveTo>
                  <a:lnTo>
                    <a:pt x="4" y="0"/>
                  </a:lnTo>
                  <a:lnTo>
                    <a:pt x="16" y="0"/>
                  </a:lnTo>
                  <a:lnTo>
                    <a:pt x="16" y="9"/>
                  </a:lnTo>
                  <a:lnTo>
                    <a:pt x="4" y="15"/>
                  </a:lnTo>
                  <a:lnTo>
                    <a:pt x="0" y="2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64" name="Freeform 131"/>
            <p:cNvSpPr>
              <a:spLocks/>
            </p:cNvSpPr>
            <p:nvPr/>
          </p:nvSpPr>
          <p:spPr bwMode="auto">
            <a:xfrm>
              <a:off x="3774" y="2405"/>
              <a:ext cx="168" cy="160"/>
            </a:xfrm>
            <a:custGeom>
              <a:avLst/>
              <a:gdLst>
                <a:gd name="T0" fmla="*/ 0 w 168"/>
                <a:gd name="T1" fmla="*/ 138 h 160"/>
                <a:gd name="T2" fmla="*/ 24 w 168"/>
                <a:gd name="T3" fmla="*/ 117 h 160"/>
                <a:gd name="T4" fmla="*/ 33 w 168"/>
                <a:gd name="T5" fmla="*/ 117 h 160"/>
                <a:gd name="T6" fmla="*/ 42 w 168"/>
                <a:gd name="T7" fmla="*/ 111 h 160"/>
                <a:gd name="T8" fmla="*/ 51 w 168"/>
                <a:gd name="T9" fmla="*/ 111 h 160"/>
                <a:gd name="T10" fmla="*/ 60 w 168"/>
                <a:gd name="T11" fmla="*/ 105 h 160"/>
                <a:gd name="T12" fmla="*/ 69 w 168"/>
                <a:gd name="T13" fmla="*/ 99 h 160"/>
                <a:gd name="T14" fmla="*/ 78 w 168"/>
                <a:gd name="T15" fmla="*/ 102 h 160"/>
                <a:gd name="T16" fmla="*/ 81 w 168"/>
                <a:gd name="T17" fmla="*/ 111 h 160"/>
                <a:gd name="T18" fmla="*/ 89 w 168"/>
                <a:gd name="T19" fmla="*/ 117 h 160"/>
                <a:gd name="T20" fmla="*/ 101 w 168"/>
                <a:gd name="T21" fmla="*/ 111 h 160"/>
                <a:gd name="T22" fmla="*/ 110 w 168"/>
                <a:gd name="T23" fmla="*/ 102 h 160"/>
                <a:gd name="T24" fmla="*/ 116 w 168"/>
                <a:gd name="T25" fmla="*/ 93 h 160"/>
                <a:gd name="T26" fmla="*/ 119 w 168"/>
                <a:gd name="T27" fmla="*/ 84 h 160"/>
                <a:gd name="T28" fmla="*/ 122 w 168"/>
                <a:gd name="T29" fmla="*/ 75 h 160"/>
                <a:gd name="T30" fmla="*/ 131 w 168"/>
                <a:gd name="T31" fmla="*/ 72 h 160"/>
                <a:gd name="T32" fmla="*/ 134 w 168"/>
                <a:gd name="T33" fmla="*/ 63 h 160"/>
                <a:gd name="T34" fmla="*/ 134 w 168"/>
                <a:gd name="T35" fmla="*/ 54 h 160"/>
                <a:gd name="T36" fmla="*/ 125 w 168"/>
                <a:gd name="T37" fmla="*/ 51 h 160"/>
                <a:gd name="T38" fmla="*/ 122 w 168"/>
                <a:gd name="T39" fmla="*/ 42 h 160"/>
                <a:gd name="T40" fmla="*/ 116 w 168"/>
                <a:gd name="T41" fmla="*/ 33 h 160"/>
                <a:gd name="T42" fmla="*/ 107 w 168"/>
                <a:gd name="T43" fmla="*/ 33 h 160"/>
                <a:gd name="T44" fmla="*/ 98 w 168"/>
                <a:gd name="T45" fmla="*/ 30 h 160"/>
                <a:gd name="T46" fmla="*/ 95 w 168"/>
                <a:gd name="T47" fmla="*/ 21 h 160"/>
                <a:gd name="T48" fmla="*/ 86 w 168"/>
                <a:gd name="T49" fmla="*/ 15 h 160"/>
                <a:gd name="T50" fmla="*/ 86 w 168"/>
                <a:gd name="T51" fmla="*/ 3 h 160"/>
                <a:gd name="T52" fmla="*/ 95 w 168"/>
                <a:gd name="T53" fmla="*/ 0 h 160"/>
                <a:gd name="T54" fmla="*/ 104 w 168"/>
                <a:gd name="T55" fmla="*/ 0 h 160"/>
                <a:gd name="T56" fmla="*/ 104 w 168"/>
                <a:gd name="T57" fmla="*/ 9 h 160"/>
                <a:gd name="T58" fmla="*/ 104 w 168"/>
                <a:gd name="T59" fmla="*/ 18 h 160"/>
                <a:gd name="T60" fmla="*/ 113 w 168"/>
                <a:gd name="T61" fmla="*/ 18 h 160"/>
                <a:gd name="T62" fmla="*/ 122 w 168"/>
                <a:gd name="T63" fmla="*/ 18 h 160"/>
                <a:gd name="T64" fmla="*/ 128 w 168"/>
                <a:gd name="T65" fmla="*/ 27 h 160"/>
                <a:gd name="T66" fmla="*/ 128 w 168"/>
                <a:gd name="T67" fmla="*/ 36 h 160"/>
                <a:gd name="T68" fmla="*/ 137 w 168"/>
                <a:gd name="T69" fmla="*/ 42 h 160"/>
                <a:gd name="T70" fmla="*/ 149 w 168"/>
                <a:gd name="T71" fmla="*/ 54 h 160"/>
                <a:gd name="T72" fmla="*/ 158 w 168"/>
                <a:gd name="T73" fmla="*/ 63 h 160"/>
                <a:gd name="T74" fmla="*/ 164 w 168"/>
                <a:gd name="T75" fmla="*/ 72 h 160"/>
                <a:gd name="T76" fmla="*/ 167 w 168"/>
                <a:gd name="T77" fmla="*/ 81 h 160"/>
                <a:gd name="T78" fmla="*/ 167 w 168"/>
                <a:gd name="T79" fmla="*/ 90 h 160"/>
                <a:gd name="T80" fmla="*/ 158 w 168"/>
                <a:gd name="T81" fmla="*/ 90 h 160"/>
                <a:gd name="T82" fmla="*/ 149 w 168"/>
                <a:gd name="T83" fmla="*/ 90 h 160"/>
                <a:gd name="T84" fmla="*/ 149 w 168"/>
                <a:gd name="T85" fmla="*/ 99 h 160"/>
                <a:gd name="T86" fmla="*/ 146 w 168"/>
                <a:gd name="T87" fmla="*/ 108 h 160"/>
                <a:gd name="T88" fmla="*/ 140 w 168"/>
                <a:gd name="T89" fmla="*/ 117 h 160"/>
                <a:gd name="T90" fmla="*/ 137 w 168"/>
                <a:gd name="T91" fmla="*/ 126 h 160"/>
                <a:gd name="T92" fmla="*/ 134 w 168"/>
                <a:gd name="T93" fmla="*/ 138 h 160"/>
                <a:gd name="T94" fmla="*/ 125 w 168"/>
                <a:gd name="T95" fmla="*/ 138 h 160"/>
                <a:gd name="T96" fmla="*/ 116 w 168"/>
                <a:gd name="T97" fmla="*/ 141 h 160"/>
                <a:gd name="T98" fmla="*/ 107 w 168"/>
                <a:gd name="T99" fmla="*/ 141 h 160"/>
                <a:gd name="T100" fmla="*/ 98 w 168"/>
                <a:gd name="T101" fmla="*/ 150 h 160"/>
                <a:gd name="T102" fmla="*/ 89 w 168"/>
                <a:gd name="T103" fmla="*/ 156 h 160"/>
                <a:gd name="T104" fmla="*/ 78 w 168"/>
                <a:gd name="T105" fmla="*/ 159 h 160"/>
                <a:gd name="T106" fmla="*/ 69 w 168"/>
                <a:gd name="T107" fmla="*/ 159 h 160"/>
                <a:gd name="T108" fmla="*/ 57 w 168"/>
                <a:gd name="T109" fmla="*/ 159 h 160"/>
                <a:gd name="T110" fmla="*/ 48 w 168"/>
                <a:gd name="T111" fmla="*/ 153 h 160"/>
                <a:gd name="T112" fmla="*/ 45 w 168"/>
                <a:gd name="T113" fmla="*/ 144 h 160"/>
                <a:gd name="T114" fmla="*/ 36 w 168"/>
                <a:gd name="T115" fmla="*/ 135 h 160"/>
                <a:gd name="T116" fmla="*/ 27 w 168"/>
                <a:gd name="T117" fmla="*/ 132 h 160"/>
                <a:gd name="T118" fmla="*/ 24 w 168"/>
                <a:gd name="T119" fmla="*/ 123 h 160"/>
                <a:gd name="T120" fmla="*/ 24 w 168"/>
                <a:gd name="T121" fmla="*/ 114 h 160"/>
                <a:gd name="T122" fmla="*/ 0 w 168"/>
                <a:gd name="T123" fmla="*/ 138 h 16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68"/>
                <a:gd name="T187" fmla="*/ 0 h 160"/>
                <a:gd name="T188" fmla="*/ 168 w 168"/>
                <a:gd name="T189" fmla="*/ 160 h 16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68" h="160">
                  <a:moveTo>
                    <a:pt x="0" y="138"/>
                  </a:moveTo>
                  <a:lnTo>
                    <a:pt x="24" y="117"/>
                  </a:lnTo>
                  <a:lnTo>
                    <a:pt x="33" y="117"/>
                  </a:lnTo>
                  <a:lnTo>
                    <a:pt x="42" y="111"/>
                  </a:lnTo>
                  <a:lnTo>
                    <a:pt x="51" y="111"/>
                  </a:lnTo>
                  <a:lnTo>
                    <a:pt x="60" y="105"/>
                  </a:lnTo>
                  <a:lnTo>
                    <a:pt x="69" y="99"/>
                  </a:lnTo>
                  <a:lnTo>
                    <a:pt x="78" y="102"/>
                  </a:lnTo>
                  <a:lnTo>
                    <a:pt x="81" y="111"/>
                  </a:lnTo>
                  <a:lnTo>
                    <a:pt x="89" y="117"/>
                  </a:lnTo>
                  <a:lnTo>
                    <a:pt x="101" y="111"/>
                  </a:lnTo>
                  <a:lnTo>
                    <a:pt x="110" y="102"/>
                  </a:lnTo>
                  <a:lnTo>
                    <a:pt x="116" y="93"/>
                  </a:lnTo>
                  <a:lnTo>
                    <a:pt x="119" y="84"/>
                  </a:lnTo>
                  <a:lnTo>
                    <a:pt x="122" y="75"/>
                  </a:lnTo>
                  <a:lnTo>
                    <a:pt x="131" y="72"/>
                  </a:lnTo>
                  <a:lnTo>
                    <a:pt x="134" y="63"/>
                  </a:lnTo>
                  <a:lnTo>
                    <a:pt x="134" y="54"/>
                  </a:lnTo>
                  <a:lnTo>
                    <a:pt x="125" y="51"/>
                  </a:lnTo>
                  <a:lnTo>
                    <a:pt x="122" y="42"/>
                  </a:lnTo>
                  <a:lnTo>
                    <a:pt x="116" y="33"/>
                  </a:lnTo>
                  <a:lnTo>
                    <a:pt x="107" y="33"/>
                  </a:lnTo>
                  <a:lnTo>
                    <a:pt x="98" y="30"/>
                  </a:lnTo>
                  <a:lnTo>
                    <a:pt x="95" y="21"/>
                  </a:lnTo>
                  <a:lnTo>
                    <a:pt x="86" y="15"/>
                  </a:lnTo>
                  <a:lnTo>
                    <a:pt x="86" y="3"/>
                  </a:lnTo>
                  <a:lnTo>
                    <a:pt x="95" y="0"/>
                  </a:lnTo>
                  <a:lnTo>
                    <a:pt x="104" y="0"/>
                  </a:lnTo>
                  <a:lnTo>
                    <a:pt x="104" y="9"/>
                  </a:lnTo>
                  <a:lnTo>
                    <a:pt x="104" y="18"/>
                  </a:lnTo>
                  <a:lnTo>
                    <a:pt x="113" y="18"/>
                  </a:lnTo>
                  <a:lnTo>
                    <a:pt x="122" y="18"/>
                  </a:lnTo>
                  <a:lnTo>
                    <a:pt x="128" y="27"/>
                  </a:lnTo>
                  <a:lnTo>
                    <a:pt x="128" y="36"/>
                  </a:lnTo>
                  <a:lnTo>
                    <a:pt x="137" y="42"/>
                  </a:lnTo>
                  <a:lnTo>
                    <a:pt x="149" y="54"/>
                  </a:lnTo>
                  <a:lnTo>
                    <a:pt x="158" y="63"/>
                  </a:lnTo>
                  <a:lnTo>
                    <a:pt x="164" y="72"/>
                  </a:lnTo>
                  <a:lnTo>
                    <a:pt x="167" y="81"/>
                  </a:lnTo>
                  <a:lnTo>
                    <a:pt x="167" y="90"/>
                  </a:lnTo>
                  <a:lnTo>
                    <a:pt x="158" y="90"/>
                  </a:lnTo>
                  <a:lnTo>
                    <a:pt x="149" y="90"/>
                  </a:lnTo>
                  <a:lnTo>
                    <a:pt x="149" y="99"/>
                  </a:lnTo>
                  <a:lnTo>
                    <a:pt x="146" y="108"/>
                  </a:lnTo>
                  <a:lnTo>
                    <a:pt x="140" y="117"/>
                  </a:lnTo>
                  <a:lnTo>
                    <a:pt x="137" y="126"/>
                  </a:lnTo>
                  <a:lnTo>
                    <a:pt x="134" y="138"/>
                  </a:lnTo>
                  <a:lnTo>
                    <a:pt x="125" y="138"/>
                  </a:lnTo>
                  <a:lnTo>
                    <a:pt x="116" y="141"/>
                  </a:lnTo>
                  <a:lnTo>
                    <a:pt x="107" y="141"/>
                  </a:lnTo>
                  <a:lnTo>
                    <a:pt x="98" y="150"/>
                  </a:lnTo>
                  <a:lnTo>
                    <a:pt x="89" y="156"/>
                  </a:lnTo>
                  <a:lnTo>
                    <a:pt x="78" y="159"/>
                  </a:lnTo>
                  <a:lnTo>
                    <a:pt x="69" y="159"/>
                  </a:lnTo>
                  <a:lnTo>
                    <a:pt x="57" y="159"/>
                  </a:lnTo>
                  <a:lnTo>
                    <a:pt x="48" y="153"/>
                  </a:lnTo>
                  <a:lnTo>
                    <a:pt x="45" y="144"/>
                  </a:lnTo>
                  <a:lnTo>
                    <a:pt x="36" y="135"/>
                  </a:lnTo>
                  <a:lnTo>
                    <a:pt x="27" y="132"/>
                  </a:lnTo>
                  <a:lnTo>
                    <a:pt x="24" y="123"/>
                  </a:lnTo>
                  <a:lnTo>
                    <a:pt x="24" y="114"/>
                  </a:lnTo>
                  <a:lnTo>
                    <a:pt x="0" y="138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65" name="Freeform 132"/>
            <p:cNvSpPr>
              <a:spLocks/>
            </p:cNvSpPr>
            <p:nvPr/>
          </p:nvSpPr>
          <p:spPr bwMode="auto">
            <a:xfrm>
              <a:off x="3822" y="2351"/>
              <a:ext cx="17" cy="25"/>
            </a:xfrm>
            <a:custGeom>
              <a:avLst/>
              <a:gdLst>
                <a:gd name="T0" fmla="*/ 0 w 17"/>
                <a:gd name="T1" fmla="*/ 0 h 25"/>
                <a:gd name="T2" fmla="*/ 12 w 17"/>
                <a:gd name="T3" fmla="*/ 6 h 25"/>
                <a:gd name="T4" fmla="*/ 16 w 17"/>
                <a:gd name="T5" fmla="*/ 15 h 25"/>
                <a:gd name="T6" fmla="*/ 16 w 17"/>
                <a:gd name="T7" fmla="*/ 24 h 25"/>
                <a:gd name="T8" fmla="*/ 12 w 17"/>
                <a:gd name="T9" fmla="*/ 15 h 25"/>
                <a:gd name="T10" fmla="*/ 12 w 17"/>
                <a:gd name="T11" fmla="*/ 6 h 25"/>
                <a:gd name="T12" fmla="*/ 0 w 17"/>
                <a:gd name="T13" fmla="*/ 0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25"/>
                <a:gd name="T23" fmla="*/ 17 w 17"/>
                <a:gd name="T24" fmla="*/ 25 h 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25">
                  <a:moveTo>
                    <a:pt x="0" y="0"/>
                  </a:moveTo>
                  <a:lnTo>
                    <a:pt x="12" y="6"/>
                  </a:lnTo>
                  <a:lnTo>
                    <a:pt x="16" y="15"/>
                  </a:lnTo>
                  <a:lnTo>
                    <a:pt x="16" y="24"/>
                  </a:lnTo>
                  <a:lnTo>
                    <a:pt x="12" y="15"/>
                  </a:lnTo>
                  <a:lnTo>
                    <a:pt x="12" y="6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66" name="Freeform 133"/>
            <p:cNvSpPr>
              <a:spLocks/>
            </p:cNvSpPr>
            <p:nvPr/>
          </p:nvSpPr>
          <p:spPr bwMode="auto">
            <a:xfrm>
              <a:off x="3918" y="2429"/>
              <a:ext cx="19" cy="19"/>
            </a:xfrm>
            <a:custGeom>
              <a:avLst/>
              <a:gdLst>
                <a:gd name="T0" fmla="*/ 0 w 19"/>
                <a:gd name="T1" fmla="*/ 18 h 19"/>
                <a:gd name="T2" fmla="*/ 9 w 19"/>
                <a:gd name="T3" fmla="*/ 0 h 19"/>
                <a:gd name="T4" fmla="*/ 18 w 19"/>
                <a:gd name="T5" fmla="*/ 3 h 19"/>
                <a:gd name="T6" fmla="*/ 18 w 19"/>
                <a:gd name="T7" fmla="*/ 12 h 19"/>
                <a:gd name="T8" fmla="*/ 9 w 19"/>
                <a:gd name="T9" fmla="*/ 12 h 19"/>
                <a:gd name="T10" fmla="*/ 9 w 19"/>
                <a:gd name="T11" fmla="*/ 3 h 19"/>
                <a:gd name="T12" fmla="*/ 0 w 19"/>
                <a:gd name="T13" fmla="*/ 18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"/>
                <a:gd name="T22" fmla="*/ 0 h 19"/>
                <a:gd name="T23" fmla="*/ 19 w 19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" h="19">
                  <a:moveTo>
                    <a:pt x="0" y="18"/>
                  </a:moveTo>
                  <a:lnTo>
                    <a:pt x="9" y="0"/>
                  </a:lnTo>
                  <a:lnTo>
                    <a:pt x="18" y="3"/>
                  </a:lnTo>
                  <a:lnTo>
                    <a:pt x="18" y="12"/>
                  </a:lnTo>
                  <a:lnTo>
                    <a:pt x="9" y="12"/>
                  </a:lnTo>
                  <a:lnTo>
                    <a:pt x="9" y="3"/>
                  </a:lnTo>
                  <a:lnTo>
                    <a:pt x="0" y="18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67" name="Freeform 134"/>
            <p:cNvSpPr>
              <a:spLocks/>
            </p:cNvSpPr>
            <p:nvPr/>
          </p:nvSpPr>
          <p:spPr bwMode="auto">
            <a:xfrm>
              <a:off x="3944" y="2426"/>
              <a:ext cx="22" cy="40"/>
            </a:xfrm>
            <a:custGeom>
              <a:avLst/>
              <a:gdLst>
                <a:gd name="T0" fmla="*/ 21 w 22"/>
                <a:gd name="T1" fmla="*/ 21 h 40"/>
                <a:gd name="T2" fmla="*/ 12 w 22"/>
                <a:gd name="T3" fmla="*/ 0 h 40"/>
                <a:gd name="T4" fmla="*/ 12 w 22"/>
                <a:gd name="T5" fmla="*/ 9 h 40"/>
                <a:gd name="T6" fmla="*/ 18 w 22"/>
                <a:gd name="T7" fmla="*/ 18 h 40"/>
                <a:gd name="T8" fmla="*/ 15 w 22"/>
                <a:gd name="T9" fmla="*/ 27 h 40"/>
                <a:gd name="T10" fmla="*/ 12 w 22"/>
                <a:gd name="T11" fmla="*/ 39 h 40"/>
                <a:gd name="T12" fmla="*/ 3 w 22"/>
                <a:gd name="T13" fmla="*/ 33 h 40"/>
                <a:gd name="T14" fmla="*/ 0 w 22"/>
                <a:gd name="T15" fmla="*/ 21 h 40"/>
                <a:gd name="T16" fmla="*/ 9 w 22"/>
                <a:gd name="T17" fmla="*/ 12 h 40"/>
                <a:gd name="T18" fmla="*/ 9 w 22"/>
                <a:gd name="T19" fmla="*/ 3 h 40"/>
                <a:gd name="T20" fmla="*/ 18 w 22"/>
                <a:gd name="T21" fmla="*/ 0 h 40"/>
                <a:gd name="T22" fmla="*/ 21 w 22"/>
                <a:gd name="T23" fmla="*/ 21 h 4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"/>
                <a:gd name="T37" fmla="*/ 0 h 40"/>
                <a:gd name="T38" fmla="*/ 22 w 22"/>
                <a:gd name="T39" fmla="*/ 40 h 4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" h="40">
                  <a:moveTo>
                    <a:pt x="21" y="21"/>
                  </a:moveTo>
                  <a:lnTo>
                    <a:pt x="12" y="0"/>
                  </a:lnTo>
                  <a:lnTo>
                    <a:pt x="12" y="9"/>
                  </a:lnTo>
                  <a:lnTo>
                    <a:pt x="18" y="18"/>
                  </a:lnTo>
                  <a:lnTo>
                    <a:pt x="15" y="27"/>
                  </a:lnTo>
                  <a:lnTo>
                    <a:pt x="12" y="39"/>
                  </a:lnTo>
                  <a:lnTo>
                    <a:pt x="3" y="33"/>
                  </a:lnTo>
                  <a:lnTo>
                    <a:pt x="0" y="21"/>
                  </a:lnTo>
                  <a:lnTo>
                    <a:pt x="9" y="12"/>
                  </a:lnTo>
                  <a:lnTo>
                    <a:pt x="9" y="3"/>
                  </a:lnTo>
                  <a:lnTo>
                    <a:pt x="18" y="0"/>
                  </a:lnTo>
                  <a:lnTo>
                    <a:pt x="21" y="21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68" name="Freeform 135"/>
            <p:cNvSpPr>
              <a:spLocks/>
            </p:cNvSpPr>
            <p:nvPr/>
          </p:nvSpPr>
          <p:spPr bwMode="auto">
            <a:xfrm>
              <a:off x="3992" y="2522"/>
              <a:ext cx="43" cy="52"/>
            </a:xfrm>
            <a:custGeom>
              <a:avLst/>
              <a:gdLst>
                <a:gd name="T0" fmla="*/ 21 w 43"/>
                <a:gd name="T1" fmla="*/ 21 h 52"/>
                <a:gd name="T2" fmla="*/ 18 w 43"/>
                <a:gd name="T3" fmla="*/ 0 h 52"/>
                <a:gd name="T4" fmla="*/ 27 w 43"/>
                <a:gd name="T5" fmla="*/ 6 h 52"/>
                <a:gd name="T6" fmla="*/ 33 w 43"/>
                <a:gd name="T7" fmla="*/ 15 h 52"/>
                <a:gd name="T8" fmla="*/ 39 w 43"/>
                <a:gd name="T9" fmla="*/ 24 h 52"/>
                <a:gd name="T10" fmla="*/ 42 w 43"/>
                <a:gd name="T11" fmla="*/ 33 h 52"/>
                <a:gd name="T12" fmla="*/ 42 w 43"/>
                <a:gd name="T13" fmla="*/ 42 h 52"/>
                <a:gd name="T14" fmla="*/ 33 w 43"/>
                <a:gd name="T15" fmla="*/ 48 h 52"/>
                <a:gd name="T16" fmla="*/ 24 w 43"/>
                <a:gd name="T17" fmla="*/ 51 h 52"/>
                <a:gd name="T18" fmla="*/ 24 w 43"/>
                <a:gd name="T19" fmla="*/ 42 h 52"/>
                <a:gd name="T20" fmla="*/ 15 w 43"/>
                <a:gd name="T21" fmla="*/ 33 h 52"/>
                <a:gd name="T22" fmla="*/ 12 w 43"/>
                <a:gd name="T23" fmla="*/ 24 h 52"/>
                <a:gd name="T24" fmla="*/ 3 w 43"/>
                <a:gd name="T25" fmla="*/ 18 h 52"/>
                <a:gd name="T26" fmla="*/ 0 w 43"/>
                <a:gd name="T27" fmla="*/ 9 h 52"/>
                <a:gd name="T28" fmla="*/ 9 w 43"/>
                <a:gd name="T29" fmla="*/ 6 h 52"/>
                <a:gd name="T30" fmla="*/ 18 w 43"/>
                <a:gd name="T31" fmla="*/ 6 h 52"/>
                <a:gd name="T32" fmla="*/ 21 w 43"/>
                <a:gd name="T33" fmla="*/ 21 h 5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3"/>
                <a:gd name="T52" fmla="*/ 0 h 52"/>
                <a:gd name="T53" fmla="*/ 43 w 43"/>
                <a:gd name="T54" fmla="*/ 52 h 5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3" h="52">
                  <a:moveTo>
                    <a:pt x="21" y="21"/>
                  </a:moveTo>
                  <a:lnTo>
                    <a:pt x="18" y="0"/>
                  </a:lnTo>
                  <a:lnTo>
                    <a:pt x="27" y="6"/>
                  </a:lnTo>
                  <a:lnTo>
                    <a:pt x="33" y="15"/>
                  </a:lnTo>
                  <a:lnTo>
                    <a:pt x="39" y="24"/>
                  </a:lnTo>
                  <a:lnTo>
                    <a:pt x="42" y="33"/>
                  </a:lnTo>
                  <a:lnTo>
                    <a:pt x="42" y="42"/>
                  </a:lnTo>
                  <a:lnTo>
                    <a:pt x="33" y="48"/>
                  </a:lnTo>
                  <a:lnTo>
                    <a:pt x="24" y="51"/>
                  </a:lnTo>
                  <a:lnTo>
                    <a:pt x="24" y="42"/>
                  </a:lnTo>
                  <a:lnTo>
                    <a:pt x="15" y="33"/>
                  </a:lnTo>
                  <a:lnTo>
                    <a:pt x="12" y="24"/>
                  </a:lnTo>
                  <a:lnTo>
                    <a:pt x="3" y="18"/>
                  </a:lnTo>
                  <a:lnTo>
                    <a:pt x="0" y="9"/>
                  </a:lnTo>
                  <a:lnTo>
                    <a:pt x="9" y="6"/>
                  </a:lnTo>
                  <a:lnTo>
                    <a:pt x="18" y="6"/>
                  </a:lnTo>
                  <a:lnTo>
                    <a:pt x="21" y="21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69" name="Freeform 136"/>
            <p:cNvSpPr>
              <a:spLocks/>
            </p:cNvSpPr>
            <p:nvPr/>
          </p:nvSpPr>
          <p:spPr bwMode="auto">
            <a:xfrm>
              <a:off x="3965" y="2474"/>
              <a:ext cx="19" cy="22"/>
            </a:xfrm>
            <a:custGeom>
              <a:avLst/>
              <a:gdLst>
                <a:gd name="T0" fmla="*/ 0 w 19"/>
                <a:gd name="T1" fmla="*/ 21 h 22"/>
                <a:gd name="T2" fmla="*/ 15 w 19"/>
                <a:gd name="T3" fmla="*/ 0 h 22"/>
                <a:gd name="T4" fmla="*/ 18 w 19"/>
                <a:gd name="T5" fmla="*/ 9 h 22"/>
                <a:gd name="T6" fmla="*/ 0 w 19"/>
                <a:gd name="T7" fmla="*/ 21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22"/>
                <a:gd name="T14" fmla="*/ 19 w 19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22">
                  <a:moveTo>
                    <a:pt x="0" y="21"/>
                  </a:moveTo>
                  <a:lnTo>
                    <a:pt x="15" y="0"/>
                  </a:lnTo>
                  <a:lnTo>
                    <a:pt x="18" y="9"/>
                  </a:lnTo>
                  <a:lnTo>
                    <a:pt x="0" y="21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70" name="Freeform 137"/>
            <p:cNvSpPr>
              <a:spLocks/>
            </p:cNvSpPr>
            <p:nvPr/>
          </p:nvSpPr>
          <p:spPr bwMode="auto">
            <a:xfrm>
              <a:off x="3965" y="2495"/>
              <a:ext cx="34" cy="17"/>
            </a:xfrm>
            <a:custGeom>
              <a:avLst/>
              <a:gdLst>
                <a:gd name="T0" fmla="*/ 0 w 34"/>
                <a:gd name="T1" fmla="*/ 0 h 17"/>
                <a:gd name="T2" fmla="*/ 24 w 34"/>
                <a:gd name="T3" fmla="*/ 0 h 17"/>
                <a:gd name="T4" fmla="*/ 33 w 34"/>
                <a:gd name="T5" fmla="*/ 0 h 17"/>
                <a:gd name="T6" fmla="*/ 33 w 34"/>
                <a:gd name="T7" fmla="*/ 16 h 17"/>
                <a:gd name="T8" fmla="*/ 24 w 34"/>
                <a:gd name="T9" fmla="*/ 16 h 17"/>
                <a:gd name="T10" fmla="*/ 21 w 34"/>
                <a:gd name="T11" fmla="*/ 0 h 17"/>
                <a:gd name="T12" fmla="*/ 0 w 34"/>
                <a:gd name="T13" fmla="*/ 0 h 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17"/>
                <a:gd name="T23" fmla="*/ 34 w 34"/>
                <a:gd name="T24" fmla="*/ 17 h 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17">
                  <a:moveTo>
                    <a:pt x="0" y="0"/>
                  </a:moveTo>
                  <a:lnTo>
                    <a:pt x="24" y="0"/>
                  </a:lnTo>
                  <a:lnTo>
                    <a:pt x="33" y="0"/>
                  </a:lnTo>
                  <a:lnTo>
                    <a:pt x="33" y="16"/>
                  </a:lnTo>
                  <a:lnTo>
                    <a:pt x="24" y="16"/>
                  </a:lnTo>
                  <a:lnTo>
                    <a:pt x="21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71" name="Freeform 138"/>
            <p:cNvSpPr>
              <a:spLocks/>
            </p:cNvSpPr>
            <p:nvPr/>
          </p:nvSpPr>
          <p:spPr bwMode="auto">
            <a:xfrm>
              <a:off x="4013" y="2477"/>
              <a:ext cx="17" cy="22"/>
            </a:xfrm>
            <a:custGeom>
              <a:avLst/>
              <a:gdLst>
                <a:gd name="T0" fmla="*/ 0 w 17"/>
                <a:gd name="T1" fmla="*/ 18 h 22"/>
                <a:gd name="T2" fmla="*/ 8 w 17"/>
                <a:gd name="T3" fmla="*/ 9 h 22"/>
                <a:gd name="T4" fmla="*/ 12 w 17"/>
                <a:gd name="T5" fmla="*/ 0 h 22"/>
                <a:gd name="T6" fmla="*/ 16 w 17"/>
                <a:gd name="T7" fmla="*/ 9 h 22"/>
                <a:gd name="T8" fmla="*/ 16 w 17"/>
                <a:gd name="T9" fmla="*/ 18 h 22"/>
                <a:gd name="T10" fmla="*/ 4 w 17"/>
                <a:gd name="T11" fmla="*/ 21 h 22"/>
                <a:gd name="T12" fmla="*/ 4 w 17"/>
                <a:gd name="T13" fmla="*/ 12 h 22"/>
                <a:gd name="T14" fmla="*/ 0 w 17"/>
                <a:gd name="T15" fmla="*/ 18 h 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"/>
                <a:gd name="T25" fmla="*/ 0 h 22"/>
                <a:gd name="T26" fmla="*/ 17 w 17"/>
                <a:gd name="T27" fmla="*/ 22 h 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" h="22">
                  <a:moveTo>
                    <a:pt x="0" y="18"/>
                  </a:moveTo>
                  <a:lnTo>
                    <a:pt x="8" y="9"/>
                  </a:lnTo>
                  <a:lnTo>
                    <a:pt x="12" y="0"/>
                  </a:lnTo>
                  <a:lnTo>
                    <a:pt x="16" y="9"/>
                  </a:lnTo>
                  <a:lnTo>
                    <a:pt x="16" y="18"/>
                  </a:lnTo>
                  <a:lnTo>
                    <a:pt x="4" y="21"/>
                  </a:lnTo>
                  <a:lnTo>
                    <a:pt x="4" y="12"/>
                  </a:lnTo>
                  <a:lnTo>
                    <a:pt x="0" y="18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72" name="Freeform 139"/>
            <p:cNvSpPr>
              <a:spLocks/>
            </p:cNvSpPr>
            <p:nvPr/>
          </p:nvSpPr>
          <p:spPr bwMode="auto">
            <a:xfrm>
              <a:off x="3870" y="2687"/>
              <a:ext cx="17" cy="17"/>
            </a:xfrm>
            <a:custGeom>
              <a:avLst/>
              <a:gdLst>
                <a:gd name="T0" fmla="*/ 0 w 17"/>
                <a:gd name="T1" fmla="*/ 0 h 17"/>
                <a:gd name="T2" fmla="*/ 16 w 17"/>
                <a:gd name="T3" fmla="*/ 0 h 17"/>
                <a:gd name="T4" fmla="*/ 16 w 17"/>
                <a:gd name="T5" fmla="*/ 16 h 17"/>
                <a:gd name="T6" fmla="*/ 0 w 17"/>
                <a:gd name="T7" fmla="*/ 16 h 17"/>
                <a:gd name="T8" fmla="*/ 0 w 17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7"/>
                <a:gd name="T17" fmla="*/ 17 w 17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7">
                  <a:moveTo>
                    <a:pt x="0" y="0"/>
                  </a:moveTo>
                  <a:lnTo>
                    <a:pt x="16" y="0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73" name="Freeform 140"/>
            <p:cNvSpPr>
              <a:spLocks/>
            </p:cNvSpPr>
            <p:nvPr/>
          </p:nvSpPr>
          <p:spPr bwMode="auto">
            <a:xfrm>
              <a:off x="3906" y="2684"/>
              <a:ext cx="17" cy="17"/>
            </a:xfrm>
            <a:custGeom>
              <a:avLst/>
              <a:gdLst>
                <a:gd name="T0" fmla="*/ 16 w 17"/>
                <a:gd name="T1" fmla="*/ 3 h 17"/>
                <a:gd name="T2" fmla="*/ 12 w 17"/>
                <a:gd name="T3" fmla="*/ 12 h 17"/>
                <a:gd name="T4" fmla="*/ 0 w 17"/>
                <a:gd name="T5" fmla="*/ 16 h 17"/>
                <a:gd name="T6" fmla="*/ 0 w 17"/>
                <a:gd name="T7" fmla="*/ 6 h 17"/>
                <a:gd name="T8" fmla="*/ 12 w 17"/>
                <a:gd name="T9" fmla="*/ 0 h 17"/>
                <a:gd name="T10" fmla="*/ 16 w 17"/>
                <a:gd name="T11" fmla="*/ 3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17"/>
                <a:gd name="T20" fmla="*/ 17 w 17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17">
                  <a:moveTo>
                    <a:pt x="16" y="3"/>
                  </a:moveTo>
                  <a:lnTo>
                    <a:pt x="12" y="12"/>
                  </a:lnTo>
                  <a:lnTo>
                    <a:pt x="0" y="16"/>
                  </a:lnTo>
                  <a:lnTo>
                    <a:pt x="0" y="6"/>
                  </a:lnTo>
                  <a:lnTo>
                    <a:pt x="12" y="0"/>
                  </a:lnTo>
                  <a:lnTo>
                    <a:pt x="16" y="3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74" name="Freeform 141"/>
            <p:cNvSpPr>
              <a:spLocks/>
            </p:cNvSpPr>
            <p:nvPr/>
          </p:nvSpPr>
          <p:spPr bwMode="auto">
            <a:xfrm>
              <a:off x="3909" y="2714"/>
              <a:ext cx="17" cy="22"/>
            </a:xfrm>
            <a:custGeom>
              <a:avLst/>
              <a:gdLst>
                <a:gd name="T0" fmla="*/ 16 w 17"/>
                <a:gd name="T1" fmla="*/ 21 h 22"/>
                <a:gd name="T2" fmla="*/ 0 w 17"/>
                <a:gd name="T3" fmla="*/ 0 h 22"/>
                <a:gd name="T4" fmla="*/ 10 w 17"/>
                <a:gd name="T5" fmla="*/ 9 h 22"/>
                <a:gd name="T6" fmla="*/ 10 w 17"/>
                <a:gd name="T7" fmla="*/ 18 h 22"/>
                <a:gd name="T8" fmla="*/ 16 w 17"/>
                <a:gd name="T9" fmla="*/ 21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2"/>
                <a:gd name="T17" fmla="*/ 17 w 17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2">
                  <a:moveTo>
                    <a:pt x="16" y="21"/>
                  </a:moveTo>
                  <a:lnTo>
                    <a:pt x="0" y="0"/>
                  </a:lnTo>
                  <a:lnTo>
                    <a:pt x="10" y="9"/>
                  </a:lnTo>
                  <a:lnTo>
                    <a:pt x="10" y="18"/>
                  </a:lnTo>
                  <a:lnTo>
                    <a:pt x="16" y="21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75" name="Freeform 142"/>
            <p:cNvSpPr>
              <a:spLocks/>
            </p:cNvSpPr>
            <p:nvPr/>
          </p:nvSpPr>
          <p:spPr bwMode="auto">
            <a:xfrm>
              <a:off x="3918" y="2687"/>
              <a:ext cx="22" cy="28"/>
            </a:xfrm>
            <a:custGeom>
              <a:avLst/>
              <a:gdLst>
                <a:gd name="T0" fmla="*/ 0 w 22"/>
                <a:gd name="T1" fmla="*/ 0 h 28"/>
                <a:gd name="T2" fmla="*/ 12 w 22"/>
                <a:gd name="T3" fmla="*/ 18 h 28"/>
                <a:gd name="T4" fmla="*/ 21 w 22"/>
                <a:gd name="T5" fmla="*/ 21 h 28"/>
                <a:gd name="T6" fmla="*/ 12 w 22"/>
                <a:gd name="T7" fmla="*/ 27 h 28"/>
                <a:gd name="T8" fmla="*/ 12 w 22"/>
                <a:gd name="T9" fmla="*/ 18 h 28"/>
                <a:gd name="T10" fmla="*/ 0 w 22"/>
                <a:gd name="T11" fmla="*/ 0 h 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28"/>
                <a:gd name="T20" fmla="*/ 22 w 22"/>
                <a:gd name="T21" fmla="*/ 28 h 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28">
                  <a:moveTo>
                    <a:pt x="0" y="0"/>
                  </a:moveTo>
                  <a:lnTo>
                    <a:pt x="12" y="18"/>
                  </a:lnTo>
                  <a:lnTo>
                    <a:pt x="21" y="21"/>
                  </a:lnTo>
                  <a:lnTo>
                    <a:pt x="12" y="27"/>
                  </a:lnTo>
                  <a:lnTo>
                    <a:pt x="12" y="18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76" name="Freeform 143"/>
            <p:cNvSpPr>
              <a:spLocks/>
            </p:cNvSpPr>
            <p:nvPr/>
          </p:nvSpPr>
          <p:spPr bwMode="auto">
            <a:xfrm>
              <a:off x="3965" y="2726"/>
              <a:ext cx="19" cy="19"/>
            </a:xfrm>
            <a:custGeom>
              <a:avLst/>
              <a:gdLst>
                <a:gd name="T0" fmla="*/ 0 w 19"/>
                <a:gd name="T1" fmla="*/ 9 h 19"/>
                <a:gd name="T2" fmla="*/ 18 w 19"/>
                <a:gd name="T3" fmla="*/ 3 h 19"/>
                <a:gd name="T4" fmla="*/ 18 w 19"/>
                <a:gd name="T5" fmla="*/ 12 h 19"/>
                <a:gd name="T6" fmla="*/ 9 w 19"/>
                <a:gd name="T7" fmla="*/ 18 h 19"/>
                <a:gd name="T8" fmla="*/ 3 w 19"/>
                <a:gd name="T9" fmla="*/ 9 h 19"/>
                <a:gd name="T10" fmla="*/ 6 w 19"/>
                <a:gd name="T11" fmla="*/ 0 h 19"/>
                <a:gd name="T12" fmla="*/ 0 w 19"/>
                <a:gd name="T13" fmla="*/ 9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"/>
                <a:gd name="T22" fmla="*/ 0 h 19"/>
                <a:gd name="T23" fmla="*/ 19 w 19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" h="19">
                  <a:moveTo>
                    <a:pt x="0" y="9"/>
                  </a:moveTo>
                  <a:lnTo>
                    <a:pt x="18" y="3"/>
                  </a:lnTo>
                  <a:lnTo>
                    <a:pt x="18" y="12"/>
                  </a:lnTo>
                  <a:lnTo>
                    <a:pt x="9" y="18"/>
                  </a:lnTo>
                  <a:lnTo>
                    <a:pt x="3" y="9"/>
                  </a:lnTo>
                  <a:lnTo>
                    <a:pt x="6" y="0"/>
                  </a:lnTo>
                  <a:lnTo>
                    <a:pt x="0" y="9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77" name="Freeform 144"/>
            <p:cNvSpPr>
              <a:spLocks/>
            </p:cNvSpPr>
            <p:nvPr/>
          </p:nvSpPr>
          <p:spPr bwMode="auto">
            <a:xfrm>
              <a:off x="3918" y="2735"/>
              <a:ext cx="30" cy="22"/>
            </a:xfrm>
            <a:custGeom>
              <a:avLst/>
              <a:gdLst>
                <a:gd name="T0" fmla="*/ 0 w 30"/>
                <a:gd name="T1" fmla="*/ 0 h 22"/>
                <a:gd name="T2" fmla="*/ 26 w 30"/>
                <a:gd name="T3" fmla="*/ 0 h 22"/>
                <a:gd name="T4" fmla="*/ 29 w 30"/>
                <a:gd name="T5" fmla="*/ 9 h 22"/>
                <a:gd name="T6" fmla="*/ 29 w 30"/>
                <a:gd name="T7" fmla="*/ 18 h 22"/>
                <a:gd name="T8" fmla="*/ 20 w 30"/>
                <a:gd name="T9" fmla="*/ 21 h 22"/>
                <a:gd name="T10" fmla="*/ 20 w 30"/>
                <a:gd name="T11" fmla="*/ 12 h 22"/>
                <a:gd name="T12" fmla="*/ 20 w 30"/>
                <a:gd name="T13" fmla="*/ 3 h 22"/>
                <a:gd name="T14" fmla="*/ 0 w 30"/>
                <a:gd name="T15" fmla="*/ 0 h 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"/>
                <a:gd name="T25" fmla="*/ 0 h 22"/>
                <a:gd name="T26" fmla="*/ 30 w 30"/>
                <a:gd name="T27" fmla="*/ 22 h 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" h="22">
                  <a:moveTo>
                    <a:pt x="0" y="0"/>
                  </a:moveTo>
                  <a:lnTo>
                    <a:pt x="26" y="0"/>
                  </a:lnTo>
                  <a:lnTo>
                    <a:pt x="29" y="9"/>
                  </a:lnTo>
                  <a:lnTo>
                    <a:pt x="29" y="18"/>
                  </a:lnTo>
                  <a:lnTo>
                    <a:pt x="20" y="21"/>
                  </a:lnTo>
                  <a:lnTo>
                    <a:pt x="20" y="12"/>
                  </a:lnTo>
                  <a:lnTo>
                    <a:pt x="20" y="3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78" name="Freeform 145"/>
            <p:cNvSpPr>
              <a:spLocks/>
            </p:cNvSpPr>
            <p:nvPr/>
          </p:nvSpPr>
          <p:spPr bwMode="auto">
            <a:xfrm>
              <a:off x="4046" y="2570"/>
              <a:ext cx="61" cy="40"/>
            </a:xfrm>
            <a:custGeom>
              <a:avLst/>
              <a:gdLst>
                <a:gd name="T0" fmla="*/ 15 w 61"/>
                <a:gd name="T1" fmla="*/ 21 h 40"/>
                <a:gd name="T2" fmla="*/ 21 w 61"/>
                <a:gd name="T3" fmla="*/ 0 h 40"/>
                <a:gd name="T4" fmla="*/ 24 w 61"/>
                <a:gd name="T5" fmla="*/ 9 h 40"/>
                <a:gd name="T6" fmla="*/ 24 w 61"/>
                <a:gd name="T7" fmla="*/ 18 h 40"/>
                <a:gd name="T8" fmla="*/ 33 w 61"/>
                <a:gd name="T9" fmla="*/ 27 h 40"/>
                <a:gd name="T10" fmla="*/ 42 w 61"/>
                <a:gd name="T11" fmla="*/ 27 h 40"/>
                <a:gd name="T12" fmla="*/ 48 w 61"/>
                <a:gd name="T13" fmla="*/ 36 h 40"/>
                <a:gd name="T14" fmla="*/ 57 w 61"/>
                <a:gd name="T15" fmla="*/ 30 h 40"/>
                <a:gd name="T16" fmla="*/ 60 w 61"/>
                <a:gd name="T17" fmla="*/ 39 h 40"/>
                <a:gd name="T18" fmla="*/ 51 w 61"/>
                <a:gd name="T19" fmla="*/ 39 h 40"/>
                <a:gd name="T20" fmla="*/ 42 w 61"/>
                <a:gd name="T21" fmla="*/ 39 h 40"/>
                <a:gd name="T22" fmla="*/ 33 w 61"/>
                <a:gd name="T23" fmla="*/ 39 h 40"/>
                <a:gd name="T24" fmla="*/ 30 w 61"/>
                <a:gd name="T25" fmla="*/ 30 h 40"/>
                <a:gd name="T26" fmla="*/ 21 w 61"/>
                <a:gd name="T27" fmla="*/ 21 h 40"/>
                <a:gd name="T28" fmla="*/ 12 w 61"/>
                <a:gd name="T29" fmla="*/ 18 h 40"/>
                <a:gd name="T30" fmla="*/ 0 w 61"/>
                <a:gd name="T31" fmla="*/ 18 h 40"/>
                <a:gd name="T32" fmla="*/ 9 w 61"/>
                <a:gd name="T33" fmla="*/ 9 h 40"/>
                <a:gd name="T34" fmla="*/ 12 w 61"/>
                <a:gd name="T35" fmla="*/ 0 h 40"/>
                <a:gd name="T36" fmla="*/ 15 w 61"/>
                <a:gd name="T37" fmla="*/ 21 h 4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1"/>
                <a:gd name="T58" fmla="*/ 0 h 40"/>
                <a:gd name="T59" fmla="*/ 61 w 61"/>
                <a:gd name="T60" fmla="*/ 40 h 4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1" h="40">
                  <a:moveTo>
                    <a:pt x="15" y="21"/>
                  </a:moveTo>
                  <a:lnTo>
                    <a:pt x="21" y="0"/>
                  </a:lnTo>
                  <a:lnTo>
                    <a:pt x="24" y="9"/>
                  </a:lnTo>
                  <a:lnTo>
                    <a:pt x="24" y="18"/>
                  </a:lnTo>
                  <a:lnTo>
                    <a:pt x="33" y="27"/>
                  </a:lnTo>
                  <a:lnTo>
                    <a:pt x="42" y="27"/>
                  </a:lnTo>
                  <a:lnTo>
                    <a:pt x="48" y="36"/>
                  </a:lnTo>
                  <a:lnTo>
                    <a:pt x="57" y="30"/>
                  </a:lnTo>
                  <a:lnTo>
                    <a:pt x="60" y="39"/>
                  </a:lnTo>
                  <a:lnTo>
                    <a:pt x="51" y="39"/>
                  </a:lnTo>
                  <a:lnTo>
                    <a:pt x="42" y="39"/>
                  </a:lnTo>
                  <a:lnTo>
                    <a:pt x="33" y="39"/>
                  </a:lnTo>
                  <a:lnTo>
                    <a:pt x="30" y="30"/>
                  </a:lnTo>
                  <a:lnTo>
                    <a:pt x="21" y="21"/>
                  </a:lnTo>
                  <a:lnTo>
                    <a:pt x="12" y="18"/>
                  </a:lnTo>
                  <a:lnTo>
                    <a:pt x="0" y="18"/>
                  </a:lnTo>
                  <a:lnTo>
                    <a:pt x="9" y="9"/>
                  </a:lnTo>
                  <a:lnTo>
                    <a:pt x="12" y="0"/>
                  </a:lnTo>
                  <a:lnTo>
                    <a:pt x="15" y="21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79" name="Freeform 146"/>
            <p:cNvSpPr>
              <a:spLocks/>
            </p:cNvSpPr>
            <p:nvPr/>
          </p:nvSpPr>
          <p:spPr bwMode="auto">
            <a:xfrm>
              <a:off x="4040" y="2591"/>
              <a:ext cx="52" cy="58"/>
            </a:xfrm>
            <a:custGeom>
              <a:avLst/>
              <a:gdLst>
                <a:gd name="T0" fmla="*/ 21 w 52"/>
                <a:gd name="T1" fmla="*/ 0 h 58"/>
                <a:gd name="T2" fmla="*/ 9 w 52"/>
                <a:gd name="T3" fmla="*/ 15 h 58"/>
                <a:gd name="T4" fmla="*/ 15 w 52"/>
                <a:gd name="T5" fmla="*/ 24 h 58"/>
                <a:gd name="T6" fmla="*/ 24 w 52"/>
                <a:gd name="T7" fmla="*/ 24 h 58"/>
                <a:gd name="T8" fmla="*/ 33 w 52"/>
                <a:gd name="T9" fmla="*/ 27 h 58"/>
                <a:gd name="T10" fmla="*/ 42 w 52"/>
                <a:gd name="T11" fmla="*/ 30 h 58"/>
                <a:gd name="T12" fmla="*/ 48 w 52"/>
                <a:gd name="T13" fmla="*/ 39 h 58"/>
                <a:gd name="T14" fmla="*/ 48 w 52"/>
                <a:gd name="T15" fmla="*/ 48 h 58"/>
                <a:gd name="T16" fmla="*/ 51 w 52"/>
                <a:gd name="T17" fmla="*/ 57 h 58"/>
                <a:gd name="T18" fmla="*/ 42 w 52"/>
                <a:gd name="T19" fmla="*/ 57 h 58"/>
                <a:gd name="T20" fmla="*/ 36 w 52"/>
                <a:gd name="T21" fmla="*/ 48 h 58"/>
                <a:gd name="T22" fmla="*/ 33 w 52"/>
                <a:gd name="T23" fmla="*/ 39 h 58"/>
                <a:gd name="T24" fmla="*/ 24 w 52"/>
                <a:gd name="T25" fmla="*/ 39 h 58"/>
                <a:gd name="T26" fmla="*/ 12 w 52"/>
                <a:gd name="T27" fmla="*/ 39 h 58"/>
                <a:gd name="T28" fmla="*/ 3 w 52"/>
                <a:gd name="T29" fmla="*/ 33 h 58"/>
                <a:gd name="T30" fmla="*/ 0 w 52"/>
                <a:gd name="T31" fmla="*/ 24 h 58"/>
                <a:gd name="T32" fmla="*/ 3 w 52"/>
                <a:gd name="T33" fmla="*/ 15 h 58"/>
                <a:gd name="T34" fmla="*/ 6 w 52"/>
                <a:gd name="T35" fmla="*/ 6 h 58"/>
                <a:gd name="T36" fmla="*/ 21 w 52"/>
                <a:gd name="T37" fmla="*/ 0 h 5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2"/>
                <a:gd name="T58" fmla="*/ 0 h 58"/>
                <a:gd name="T59" fmla="*/ 52 w 52"/>
                <a:gd name="T60" fmla="*/ 58 h 5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2" h="58">
                  <a:moveTo>
                    <a:pt x="21" y="0"/>
                  </a:moveTo>
                  <a:lnTo>
                    <a:pt x="9" y="15"/>
                  </a:lnTo>
                  <a:lnTo>
                    <a:pt x="15" y="24"/>
                  </a:lnTo>
                  <a:lnTo>
                    <a:pt x="24" y="24"/>
                  </a:lnTo>
                  <a:lnTo>
                    <a:pt x="33" y="27"/>
                  </a:lnTo>
                  <a:lnTo>
                    <a:pt x="42" y="30"/>
                  </a:lnTo>
                  <a:lnTo>
                    <a:pt x="48" y="39"/>
                  </a:lnTo>
                  <a:lnTo>
                    <a:pt x="48" y="48"/>
                  </a:lnTo>
                  <a:lnTo>
                    <a:pt x="51" y="57"/>
                  </a:lnTo>
                  <a:lnTo>
                    <a:pt x="42" y="57"/>
                  </a:lnTo>
                  <a:lnTo>
                    <a:pt x="36" y="48"/>
                  </a:lnTo>
                  <a:lnTo>
                    <a:pt x="33" y="39"/>
                  </a:lnTo>
                  <a:lnTo>
                    <a:pt x="24" y="39"/>
                  </a:lnTo>
                  <a:lnTo>
                    <a:pt x="12" y="39"/>
                  </a:lnTo>
                  <a:lnTo>
                    <a:pt x="3" y="33"/>
                  </a:lnTo>
                  <a:lnTo>
                    <a:pt x="0" y="24"/>
                  </a:lnTo>
                  <a:lnTo>
                    <a:pt x="3" y="15"/>
                  </a:lnTo>
                  <a:lnTo>
                    <a:pt x="6" y="6"/>
                  </a:lnTo>
                  <a:lnTo>
                    <a:pt x="21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80" name="Freeform 147"/>
            <p:cNvSpPr>
              <a:spLocks/>
            </p:cNvSpPr>
            <p:nvPr/>
          </p:nvSpPr>
          <p:spPr bwMode="auto">
            <a:xfrm>
              <a:off x="4109" y="2591"/>
              <a:ext cx="48" cy="46"/>
            </a:xfrm>
            <a:custGeom>
              <a:avLst/>
              <a:gdLst>
                <a:gd name="T0" fmla="*/ 0 w 48"/>
                <a:gd name="T1" fmla="*/ 0 h 46"/>
                <a:gd name="T2" fmla="*/ 15 w 48"/>
                <a:gd name="T3" fmla="*/ 9 h 46"/>
                <a:gd name="T4" fmla="*/ 24 w 48"/>
                <a:gd name="T5" fmla="*/ 12 h 46"/>
                <a:gd name="T6" fmla="*/ 29 w 48"/>
                <a:gd name="T7" fmla="*/ 21 h 46"/>
                <a:gd name="T8" fmla="*/ 38 w 48"/>
                <a:gd name="T9" fmla="*/ 30 h 46"/>
                <a:gd name="T10" fmla="*/ 47 w 48"/>
                <a:gd name="T11" fmla="*/ 39 h 46"/>
                <a:gd name="T12" fmla="*/ 38 w 48"/>
                <a:gd name="T13" fmla="*/ 45 h 46"/>
                <a:gd name="T14" fmla="*/ 29 w 48"/>
                <a:gd name="T15" fmla="*/ 45 h 46"/>
                <a:gd name="T16" fmla="*/ 24 w 48"/>
                <a:gd name="T17" fmla="*/ 36 h 46"/>
                <a:gd name="T18" fmla="*/ 18 w 48"/>
                <a:gd name="T19" fmla="*/ 27 h 46"/>
                <a:gd name="T20" fmla="*/ 6 w 48"/>
                <a:gd name="T21" fmla="*/ 21 h 46"/>
                <a:gd name="T22" fmla="*/ 6 w 48"/>
                <a:gd name="T23" fmla="*/ 12 h 46"/>
                <a:gd name="T24" fmla="*/ 6 w 48"/>
                <a:gd name="T25" fmla="*/ 3 h 46"/>
                <a:gd name="T26" fmla="*/ 0 w 48"/>
                <a:gd name="T27" fmla="*/ 0 h 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8"/>
                <a:gd name="T43" fmla="*/ 0 h 46"/>
                <a:gd name="T44" fmla="*/ 48 w 48"/>
                <a:gd name="T45" fmla="*/ 46 h 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8" h="46">
                  <a:moveTo>
                    <a:pt x="0" y="0"/>
                  </a:moveTo>
                  <a:lnTo>
                    <a:pt x="15" y="9"/>
                  </a:lnTo>
                  <a:lnTo>
                    <a:pt x="24" y="12"/>
                  </a:lnTo>
                  <a:lnTo>
                    <a:pt x="29" y="21"/>
                  </a:lnTo>
                  <a:lnTo>
                    <a:pt x="38" y="30"/>
                  </a:lnTo>
                  <a:lnTo>
                    <a:pt x="47" y="39"/>
                  </a:lnTo>
                  <a:lnTo>
                    <a:pt x="38" y="45"/>
                  </a:lnTo>
                  <a:lnTo>
                    <a:pt x="29" y="45"/>
                  </a:lnTo>
                  <a:lnTo>
                    <a:pt x="24" y="36"/>
                  </a:lnTo>
                  <a:lnTo>
                    <a:pt x="18" y="27"/>
                  </a:lnTo>
                  <a:lnTo>
                    <a:pt x="6" y="21"/>
                  </a:lnTo>
                  <a:lnTo>
                    <a:pt x="6" y="12"/>
                  </a:lnTo>
                  <a:lnTo>
                    <a:pt x="6" y="3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81" name="Freeform 148"/>
            <p:cNvSpPr>
              <a:spLocks/>
            </p:cNvSpPr>
            <p:nvPr/>
          </p:nvSpPr>
          <p:spPr bwMode="auto">
            <a:xfrm>
              <a:off x="4132" y="2639"/>
              <a:ext cx="25" cy="28"/>
            </a:xfrm>
            <a:custGeom>
              <a:avLst/>
              <a:gdLst>
                <a:gd name="T0" fmla="*/ 24 w 25"/>
                <a:gd name="T1" fmla="*/ 0 h 28"/>
                <a:gd name="T2" fmla="*/ 9 w 25"/>
                <a:gd name="T3" fmla="*/ 18 h 28"/>
                <a:gd name="T4" fmla="*/ 9 w 25"/>
                <a:gd name="T5" fmla="*/ 27 h 28"/>
                <a:gd name="T6" fmla="*/ 0 w 25"/>
                <a:gd name="T7" fmla="*/ 27 h 28"/>
                <a:gd name="T8" fmla="*/ 0 w 25"/>
                <a:gd name="T9" fmla="*/ 15 h 28"/>
                <a:gd name="T10" fmla="*/ 9 w 25"/>
                <a:gd name="T11" fmla="*/ 15 h 28"/>
                <a:gd name="T12" fmla="*/ 24 w 25"/>
                <a:gd name="T13" fmla="*/ 0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28"/>
                <a:gd name="T23" fmla="*/ 25 w 25"/>
                <a:gd name="T24" fmla="*/ 28 h 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28">
                  <a:moveTo>
                    <a:pt x="24" y="0"/>
                  </a:moveTo>
                  <a:lnTo>
                    <a:pt x="9" y="18"/>
                  </a:lnTo>
                  <a:lnTo>
                    <a:pt x="9" y="27"/>
                  </a:lnTo>
                  <a:lnTo>
                    <a:pt x="0" y="27"/>
                  </a:lnTo>
                  <a:lnTo>
                    <a:pt x="0" y="15"/>
                  </a:lnTo>
                  <a:lnTo>
                    <a:pt x="9" y="15"/>
                  </a:lnTo>
                  <a:lnTo>
                    <a:pt x="24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82" name="Freeform 149"/>
            <p:cNvSpPr>
              <a:spLocks/>
            </p:cNvSpPr>
            <p:nvPr/>
          </p:nvSpPr>
          <p:spPr bwMode="auto">
            <a:xfrm>
              <a:off x="4153" y="2630"/>
              <a:ext cx="52" cy="67"/>
            </a:xfrm>
            <a:custGeom>
              <a:avLst/>
              <a:gdLst>
                <a:gd name="T0" fmla="*/ 51 w 52"/>
                <a:gd name="T1" fmla="*/ 9 h 67"/>
                <a:gd name="T2" fmla="*/ 36 w 52"/>
                <a:gd name="T3" fmla="*/ 0 h 67"/>
                <a:gd name="T4" fmla="*/ 36 w 52"/>
                <a:gd name="T5" fmla="*/ 9 h 67"/>
                <a:gd name="T6" fmla="*/ 36 w 52"/>
                <a:gd name="T7" fmla="*/ 18 h 67"/>
                <a:gd name="T8" fmla="*/ 45 w 52"/>
                <a:gd name="T9" fmla="*/ 24 h 67"/>
                <a:gd name="T10" fmla="*/ 48 w 52"/>
                <a:gd name="T11" fmla="*/ 33 h 67"/>
                <a:gd name="T12" fmla="*/ 48 w 52"/>
                <a:gd name="T13" fmla="*/ 42 h 67"/>
                <a:gd name="T14" fmla="*/ 48 w 52"/>
                <a:gd name="T15" fmla="*/ 51 h 67"/>
                <a:gd name="T16" fmla="*/ 39 w 52"/>
                <a:gd name="T17" fmla="*/ 60 h 67"/>
                <a:gd name="T18" fmla="*/ 30 w 52"/>
                <a:gd name="T19" fmla="*/ 66 h 67"/>
                <a:gd name="T20" fmla="*/ 18 w 52"/>
                <a:gd name="T21" fmla="*/ 66 h 67"/>
                <a:gd name="T22" fmla="*/ 6 w 52"/>
                <a:gd name="T23" fmla="*/ 60 h 67"/>
                <a:gd name="T24" fmla="*/ 3 w 52"/>
                <a:gd name="T25" fmla="*/ 48 h 67"/>
                <a:gd name="T26" fmla="*/ 0 w 52"/>
                <a:gd name="T27" fmla="*/ 36 h 67"/>
                <a:gd name="T28" fmla="*/ 9 w 52"/>
                <a:gd name="T29" fmla="*/ 33 h 67"/>
                <a:gd name="T30" fmla="*/ 18 w 52"/>
                <a:gd name="T31" fmla="*/ 30 h 67"/>
                <a:gd name="T32" fmla="*/ 21 w 52"/>
                <a:gd name="T33" fmla="*/ 21 h 67"/>
                <a:gd name="T34" fmla="*/ 24 w 52"/>
                <a:gd name="T35" fmla="*/ 12 h 67"/>
                <a:gd name="T36" fmla="*/ 30 w 52"/>
                <a:gd name="T37" fmla="*/ 3 h 67"/>
                <a:gd name="T38" fmla="*/ 51 w 52"/>
                <a:gd name="T39" fmla="*/ 9 h 6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2"/>
                <a:gd name="T61" fmla="*/ 0 h 67"/>
                <a:gd name="T62" fmla="*/ 52 w 52"/>
                <a:gd name="T63" fmla="*/ 67 h 6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2" h="67">
                  <a:moveTo>
                    <a:pt x="51" y="9"/>
                  </a:moveTo>
                  <a:lnTo>
                    <a:pt x="36" y="0"/>
                  </a:lnTo>
                  <a:lnTo>
                    <a:pt x="36" y="9"/>
                  </a:lnTo>
                  <a:lnTo>
                    <a:pt x="36" y="18"/>
                  </a:lnTo>
                  <a:lnTo>
                    <a:pt x="45" y="24"/>
                  </a:lnTo>
                  <a:lnTo>
                    <a:pt x="48" y="33"/>
                  </a:lnTo>
                  <a:lnTo>
                    <a:pt x="48" y="42"/>
                  </a:lnTo>
                  <a:lnTo>
                    <a:pt x="48" y="51"/>
                  </a:lnTo>
                  <a:lnTo>
                    <a:pt x="39" y="60"/>
                  </a:lnTo>
                  <a:lnTo>
                    <a:pt x="30" y="66"/>
                  </a:lnTo>
                  <a:lnTo>
                    <a:pt x="18" y="66"/>
                  </a:lnTo>
                  <a:lnTo>
                    <a:pt x="6" y="60"/>
                  </a:lnTo>
                  <a:lnTo>
                    <a:pt x="3" y="48"/>
                  </a:lnTo>
                  <a:lnTo>
                    <a:pt x="0" y="36"/>
                  </a:lnTo>
                  <a:lnTo>
                    <a:pt x="9" y="33"/>
                  </a:lnTo>
                  <a:lnTo>
                    <a:pt x="18" y="30"/>
                  </a:lnTo>
                  <a:lnTo>
                    <a:pt x="21" y="21"/>
                  </a:lnTo>
                  <a:lnTo>
                    <a:pt x="24" y="12"/>
                  </a:lnTo>
                  <a:lnTo>
                    <a:pt x="30" y="3"/>
                  </a:lnTo>
                  <a:lnTo>
                    <a:pt x="51" y="9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83" name="Freeform 150"/>
            <p:cNvSpPr>
              <a:spLocks/>
            </p:cNvSpPr>
            <p:nvPr/>
          </p:nvSpPr>
          <p:spPr bwMode="auto">
            <a:xfrm>
              <a:off x="4135" y="2486"/>
              <a:ext cx="25" cy="46"/>
            </a:xfrm>
            <a:custGeom>
              <a:avLst/>
              <a:gdLst>
                <a:gd name="T0" fmla="*/ 21 w 25"/>
                <a:gd name="T1" fmla="*/ 9 h 46"/>
                <a:gd name="T2" fmla="*/ 9 w 25"/>
                <a:gd name="T3" fmla="*/ 27 h 46"/>
                <a:gd name="T4" fmla="*/ 18 w 25"/>
                <a:gd name="T5" fmla="*/ 27 h 46"/>
                <a:gd name="T6" fmla="*/ 18 w 25"/>
                <a:gd name="T7" fmla="*/ 36 h 46"/>
                <a:gd name="T8" fmla="*/ 15 w 25"/>
                <a:gd name="T9" fmla="*/ 45 h 46"/>
                <a:gd name="T10" fmla="*/ 6 w 25"/>
                <a:gd name="T11" fmla="*/ 45 h 46"/>
                <a:gd name="T12" fmla="*/ 0 w 25"/>
                <a:gd name="T13" fmla="*/ 33 h 46"/>
                <a:gd name="T14" fmla="*/ 9 w 25"/>
                <a:gd name="T15" fmla="*/ 27 h 46"/>
                <a:gd name="T16" fmla="*/ 18 w 25"/>
                <a:gd name="T17" fmla="*/ 21 h 46"/>
                <a:gd name="T18" fmla="*/ 21 w 25"/>
                <a:gd name="T19" fmla="*/ 9 h 46"/>
                <a:gd name="T20" fmla="*/ 21 w 25"/>
                <a:gd name="T21" fmla="*/ 0 h 46"/>
                <a:gd name="T22" fmla="*/ 24 w 25"/>
                <a:gd name="T23" fmla="*/ 9 h 46"/>
                <a:gd name="T24" fmla="*/ 21 w 25"/>
                <a:gd name="T25" fmla="*/ 9 h 4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5"/>
                <a:gd name="T40" fmla="*/ 0 h 46"/>
                <a:gd name="T41" fmla="*/ 25 w 25"/>
                <a:gd name="T42" fmla="*/ 46 h 4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5" h="46">
                  <a:moveTo>
                    <a:pt x="21" y="9"/>
                  </a:moveTo>
                  <a:lnTo>
                    <a:pt x="9" y="27"/>
                  </a:lnTo>
                  <a:lnTo>
                    <a:pt x="18" y="27"/>
                  </a:lnTo>
                  <a:lnTo>
                    <a:pt x="18" y="36"/>
                  </a:lnTo>
                  <a:lnTo>
                    <a:pt x="15" y="45"/>
                  </a:lnTo>
                  <a:lnTo>
                    <a:pt x="6" y="45"/>
                  </a:lnTo>
                  <a:lnTo>
                    <a:pt x="0" y="33"/>
                  </a:lnTo>
                  <a:lnTo>
                    <a:pt x="9" y="27"/>
                  </a:lnTo>
                  <a:lnTo>
                    <a:pt x="18" y="21"/>
                  </a:lnTo>
                  <a:lnTo>
                    <a:pt x="21" y="9"/>
                  </a:lnTo>
                  <a:lnTo>
                    <a:pt x="21" y="0"/>
                  </a:lnTo>
                  <a:lnTo>
                    <a:pt x="24" y="9"/>
                  </a:lnTo>
                  <a:lnTo>
                    <a:pt x="21" y="9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84" name="Freeform 151"/>
            <p:cNvSpPr>
              <a:spLocks/>
            </p:cNvSpPr>
            <p:nvPr/>
          </p:nvSpPr>
          <p:spPr bwMode="auto">
            <a:xfrm>
              <a:off x="4344" y="2693"/>
              <a:ext cx="25" cy="43"/>
            </a:xfrm>
            <a:custGeom>
              <a:avLst/>
              <a:gdLst>
                <a:gd name="T0" fmla="*/ 3 w 25"/>
                <a:gd name="T1" fmla="*/ 42 h 43"/>
                <a:gd name="T2" fmla="*/ 0 w 25"/>
                <a:gd name="T3" fmla="*/ 21 h 43"/>
                <a:gd name="T4" fmla="*/ 9 w 25"/>
                <a:gd name="T5" fmla="*/ 15 h 43"/>
                <a:gd name="T6" fmla="*/ 15 w 25"/>
                <a:gd name="T7" fmla="*/ 6 h 43"/>
                <a:gd name="T8" fmla="*/ 24 w 25"/>
                <a:gd name="T9" fmla="*/ 0 h 43"/>
                <a:gd name="T10" fmla="*/ 24 w 25"/>
                <a:gd name="T11" fmla="*/ 9 h 43"/>
                <a:gd name="T12" fmla="*/ 24 w 25"/>
                <a:gd name="T13" fmla="*/ 18 h 43"/>
                <a:gd name="T14" fmla="*/ 15 w 25"/>
                <a:gd name="T15" fmla="*/ 21 h 43"/>
                <a:gd name="T16" fmla="*/ 6 w 25"/>
                <a:gd name="T17" fmla="*/ 30 h 43"/>
                <a:gd name="T18" fmla="*/ 3 w 25"/>
                <a:gd name="T19" fmla="*/ 42 h 4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43"/>
                <a:gd name="T32" fmla="*/ 25 w 25"/>
                <a:gd name="T33" fmla="*/ 43 h 4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43">
                  <a:moveTo>
                    <a:pt x="3" y="42"/>
                  </a:moveTo>
                  <a:lnTo>
                    <a:pt x="0" y="21"/>
                  </a:lnTo>
                  <a:lnTo>
                    <a:pt x="9" y="15"/>
                  </a:lnTo>
                  <a:lnTo>
                    <a:pt x="15" y="6"/>
                  </a:lnTo>
                  <a:lnTo>
                    <a:pt x="24" y="0"/>
                  </a:lnTo>
                  <a:lnTo>
                    <a:pt x="24" y="9"/>
                  </a:lnTo>
                  <a:lnTo>
                    <a:pt x="24" y="18"/>
                  </a:lnTo>
                  <a:lnTo>
                    <a:pt x="15" y="21"/>
                  </a:lnTo>
                  <a:lnTo>
                    <a:pt x="6" y="30"/>
                  </a:lnTo>
                  <a:lnTo>
                    <a:pt x="3" y="42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85" name="Freeform 152"/>
            <p:cNvSpPr>
              <a:spLocks/>
            </p:cNvSpPr>
            <p:nvPr/>
          </p:nvSpPr>
          <p:spPr bwMode="auto">
            <a:xfrm>
              <a:off x="4347" y="2735"/>
              <a:ext cx="49" cy="31"/>
            </a:xfrm>
            <a:custGeom>
              <a:avLst/>
              <a:gdLst>
                <a:gd name="T0" fmla="*/ 0 w 49"/>
                <a:gd name="T1" fmla="*/ 0 h 31"/>
                <a:gd name="T2" fmla="*/ 24 w 49"/>
                <a:gd name="T3" fmla="*/ 0 h 31"/>
                <a:gd name="T4" fmla="*/ 30 w 49"/>
                <a:gd name="T5" fmla="*/ 12 h 31"/>
                <a:gd name="T6" fmla="*/ 30 w 49"/>
                <a:gd name="T7" fmla="*/ 21 h 31"/>
                <a:gd name="T8" fmla="*/ 30 w 49"/>
                <a:gd name="T9" fmla="*/ 30 h 31"/>
                <a:gd name="T10" fmla="*/ 24 w 49"/>
                <a:gd name="T11" fmla="*/ 18 h 31"/>
                <a:gd name="T12" fmla="*/ 24 w 49"/>
                <a:gd name="T13" fmla="*/ 9 h 31"/>
                <a:gd name="T14" fmla="*/ 48 w 49"/>
                <a:gd name="T15" fmla="*/ 0 h 3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9"/>
                <a:gd name="T25" fmla="*/ 0 h 31"/>
                <a:gd name="T26" fmla="*/ 49 w 49"/>
                <a:gd name="T27" fmla="*/ 31 h 3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9" h="31">
                  <a:moveTo>
                    <a:pt x="0" y="0"/>
                  </a:moveTo>
                  <a:lnTo>
                    <a:pt x="24" y="0"/>
                  </a:lnTo>
                  <a:lnTo>
                    <a:pt x="30" y="12"/>
                  </a:lnTo>
                  <a:lnTo>
                    <a:pt x="30" y="21"/>
                  </a:lnTo>
                  <a:lnTo>
                    <a:pt x="30" y="30"/>
                  </a:lnTo>
                  <a:lnTo>
                    <a:pt x="24" y="18"/>
                  </a:lnTo>
                  <a:lnTo>
                    <a:pt x="24" y="9"/>
                  </a:lnTo>
                  <a:lnTo>
                    <a:pt x="48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86" name="Freeform 153"/>
            <p:cNvSpPr>
              <a:spLocks/>
            </p:cNvSpPr>
            <p:nvPr/>
          </p:nvSpPr>
          <p:spPr bwMode="auto">
            <a:xfrm>
              <a:off x="4362" y="2813"/>
              <a:ext cx="34" cy="19"/>
            </a:xfrm>
            <a:custGeom>
              <a:avLst/>
              <a:gdLst>
                <a:gd name="T0" fmla="*/ 33 w 34"/>
                <a:gd name="T1" fmla="*/ 18 h 19"/>
                <a:gd name="T2" fmla="*/ 12 w 34"/>
                <a:gd name="T3" fmla="*/ 0 h 19"/>
                <a:gd name="T4" fmla="*/ 12 w 34"/>
                <a:gd name="T5" fmla="*/ 9 h 19"/>
                <a:gd name="T6" fmla="*/ 12 w 34"/>
                <a:gd name="T7" fmla="*/ 18 h 19"/>
                <a:gd name="T8" fmla="*/ 3 w 34"/>
                <a:gd name="T9" fmla="*/ 18 h 19"/>
                <a:gd name="T10" fmla="*/ 0 w 34"/>
                <a:gd name="T11" fmla="*/ 9 h 19"/>
                <a:gd name="T12" fmla="*/ 3 w 34"/>
                <a:gd name="T13" fmla="*/ 0 h 19"/>
                <a:gd name="T14" fmla="*/ 12 w 34"/>
                <a:gd name="T15" fmla="*/ 0 h 19"/>
                <a:gd name="T16" fmla="*/ 33 w 34"/>
                <a:gd name="T17" fmla="*/ 18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"/>
                <a:gd name="T28" fmla="*/ 0 h 19"/>
                <a:gd name="T29" fmla="*/ 34 w 34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" h="19">
                  <a:moveTo>
                    <a:pt x="33" y="18"/>
                  </a:moveTo>
                  <a:lnTo>
                    <a:pt x="12" y="0"/>
                  </a:lnTo>
                  <a:lnTo>
                    <a:pt x="12" y="9"/>
                  </a:lnTo>
                  <a:lnTo>
                    <a:pt x="12" y="18"/>
                  </a:lnTo>
                  <a:lnTo>
                    <a:pt x="3" y="18"/>
                  </a:lnTo>
                  <a:lnTo>
                    <a:pt x="0" y="9"/>
                  </a:lnTo>
                  <a:lnTo>
                    <a:pt x="3" y="0"/>
                  </a:lnTo>
                  <a:lnTo>
                    <a:pt x="12" y="0"/>
                  </a:lnTo>
                  <a:lnTo>
                    <a:pt x="33" y="18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87" name="Freeform 154"/>
            <p:cNvSpPr>
              <a:spLocks/>
            </p:cNvSpPr>
            <p:nvPr/>
          </p:nvSpPr>
          <p:spPr bwMode="auto">
            <a:xfrm>
              <a:off x="4374" y="2831"/>
              <a:ext cx="22" cy="37"/>
            </a:xfrm>
            <a:custGeom>
              <a:avLst/>
              <a:gdLst>
                <a:gd name="T0" fmla="*/ 21 w 22"/>
                <a:gd name="T1" fmla="*/ 0 h 37"/>
                <a:gd name="T2" fmla="*/ 6 w 22"/>
                <a:gd name="T3" fmla="*/ 18 h 37"/>
                <a:gd name="T4" fmla="*/ 9 w 22"/>
                <a:gd name="T5" fmla="*/ 27 h 37"/>
                <a:gd name="T6" fmla="*/ 9 w 22"/>
                <a:gd name="T7" fmla="*/ 36 h 37"/>
                <a:gd name="T8" fmla="*/ 0 w 22"/>
                <a:gd name="T9" fmla="*/ 30 h 37"/>
                <a:gd name="T10" fmla="*/ 3 w 22"/>
                <a:gd name="T11" fmla="*/ 21 h 37"/>
                <a:gd name="T12" fmla="*/ 21 w 22"/>
                <a:gd name="T13" fmla="*/ 0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2"/>
                <a:gd name="T22" fmla="*/ 0 h 37"/>
                <a:gd name="T23" fmla="*/ 22 w 22"/>
                <a:gd name="T24" fmla="*/ 37 h 3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2" h="37">
                  <a:moveTo>
                    <a:pt x="21" y="0"/>
                  </a:moveTo>
                  <a:lnTo>
                    <a:pt x="6" y="18"/>
                  </a:lnTo>
                  <a:lnTo>
                    <a:pt x="9" y="27"/>
                  </a:lnTo>
                  <a:lnTo>
                    <a:pt x="9" y="36"/>
                  </a:lnTo>
                  <a:lnTo>
                    <a:pt x="0" y="30"/>
                  </a:lnTo>
                  <a:lnTo>
                    <a:pt x="3" y="21"/>
                  </a:lnTo>
                  <a:lnTo>
                    <a:pt x="21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88" name="Freeform 155"/>
            <p:cNvSpPr>
              <a:spLocks/>
            </p:cNvSpPr>
            <p:nvPr/>
          </p:nvSpPr>
          <p:spPr bwMode="auto">
            <a:xfrm>
              <a:off x="4347" y="2873"/>
              <a:ext cx="25" cy="43"/>
            </a:xfrm>
            <a:custGeom>
              <a:avLst/>
              <a:gdLst>
                <a:gd name="T0" fmla="*/ 0 w 25"/>
                <a:gd name="T1" fmla="*/ 6 h 43"/>
                <a:gd name="T2" fmla="*/ 9 w 25"/>
                <a:gd name="T3" fmla="*/ 0 h 43"/>
                <a:gd name="T4" fmla="*/ 18 w 25"/>
                <a:gd name="T5" fmla="*/ 3 h 43"/>
                <a:gd name="T6" fmla="*/ 24 w 25"/>
                <a:gd name="T7" fmla="*/ 12 h 43"/>
                <a:gd name="T8" fmla="*/ 24 w 25"/>
                <a:gd name="T9" fmla="*/ 21 h 43"/>
                <a:gd name="T10" fmla="*/ 24 w 25"/>
                <a:gd name="T11" fmla="*/ 30 h 43"/>
                <a:gd name="T12" fmla="*/ 24 w 25"/>
                <a:gd name="T13" fmla="*/ 39 h 43"/>
                <a:gd name="T14" fmla="*/ 15 w 25"/>
                <a:gd name="T15" fmla="*/ 42 h 43"/>
                <a:gd name="T16" fmla="*/ 6 w 25"/>
                <a:gd name="T17" fmla="*/ 42 h 43"/>
                <a:gd name="T18" fmla="*/ 6 w 25"/>
                <a:gd name="T19" fmla="*/ 33 h 43"/>
                <a:gd name="T20" fmla="*/ 3 w 25"/>
                <a:gd name="T21" fmla="*/ 24 h 43"/>
                <a:gd name="T22" fmla="*/ 3 w 25"/>
                <a:gd name="T23" fmla="*/ 15 h 43"/>
                <a:gd name="T24" fmla="*/ 3 w 25"/>
                <a:gd name="T25" fmla="*/ 6 h 43"/>
                <a:gd name="T26" fmla="*/ 0 w 25"/>
                <a:gd name="T27" fmla="*/ 6 h 4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5"/>
                <a:gd name="T43" fmla="*/ 0 h 43"/>
                <a:gd name="T44" fmla="*/ 25 w 25"/>
                <a:gd name="T45" fmla="*/ 43 h 4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5" h="43">
                  <a:moveTo>
                    <a:pt x="0" y="6"/>
                  </a:moveTo>
                  <a:lnTo>
                    <a:pt x="9" y="0"/>
                  </a:lnTo>
                  <a:lnTo>
                    <a:pt x="18" y="3"/>
                  </a:lnTo>
                  <a:lnTo>
                    <a:pt x="24" y="12"/>
                  </a:lnTo>
                  <a:lnTo>
                    <a:pt x="24" y="21"/>
                  </a:lnTo>
                  <a:lnTo>
                    <a:pt x="24" y="30"/>
                  </a:lnTo>
                  <a:lnTo>
                    <a:pt x="24" y="39"/>
                  </a:lnTo>
                  <a:lnTo>
                    <a:pt x="15" y="42"/>
                  </a:lnTo>
                  <a:lnTo>
                    <a:pt x="6" y="42"/>
                  </a:lnTo>
                  <a:lnTo>
                    <a:pt x="6" y="33"/>
                  </a:lnTo>
                  <a:lnTo>
                    <a:pt x="3" y="24"/>
                  </a:lnTo>
                  <a:lnTo>
                    <a:pt x="3" y="15"/>
                  </a:lnTo>
                  <a:lnTo>
                    <a:pt x="3" y="6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89" name="Freeform 156"/>
            <p:cNvSpPr>
              <a:spLocks/>
            </p:cNvSpPr>
            <p:nvPr/>
          </p:nvSpPr>
          <p:spPr bwMode="auto">
            <a:xfrm>
              <a:off x="4404" y="2915"/>
              <a:ext cx="40" cy="28"/>
            </a:xfrm>
            <a:custGeom>
              <a:avLst/>
              <a:gdLst>
                <a:gd name="T0" fmla="*/ 39 w 40"/>
                <a:gd name="T1" fmla="*/ 12 h 28"/>
                <a:gd name="T2" fmla="*/ 15 w 40"/>
                <a:gd name="T3" fmla="*/ 6 h 28"/>
                <a:gd name="T4" fmla="*/ 21 w 40"/>
                <a:gd name="T5" fmla="*/ 15 h 28"/>
                <a:gd name="T6" fmla="*/ 24 w 40"/>
                <a:gd name="T7" fmla="*/ 24 h 28"/>
                <a:gd name="T8" fmla="*/ 15 w 40"/>
                <a:gd name="T9" fmla="*/ 27 h 28"/>
                <a:gd name="T10" fmla="*/ 6 w 40"/>
                <a:gd name="T11" fmla="*/ 27 h 28"/>
                <a:gd name="T12" fmla="*/ 6 w 40"/>
                <a:gd name="T13" fmla="*/ 18 h 28"/>
                <a:gd name="T14" fmla="*/ 0 w 40"/>
                <a:gd name="T15" fmla="*/ 9 h 28"/>
                <a:gd name="T16" fmla="*/ 0 w 40"/>
                <a:gd name="T17" fmla="*/ 0 h 28"/>
                <a:gd name="T18" fmla="*/ 9 w 40"/>
                <a:gd name="T19" fmla="*/ 0 h 28"/>
                <a:gd name="T20" fmla="*/ 18 w 40"/>
                <a:gd name="T21" fmla="*/ 0 h 28"/>
                <a:gd name="T22" fmla="*/ 21 w 40"/>
                <a:gd name="T23" fmla="*/ 12 h 28"/>
                <a:gd name="T24" fmla="*/ 39 w 40"/>
                <a:gd name="T25" fmla="*/ 12 h 2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0"/>
                <a:gd name="T40" fmla="*/ 0 h 28"/>
                <a:gd name="T41" fmla="*/ 40 w 40"/>
                <a:gd name="T42" fmla="*/ 28 h 2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0" h="28">
                  <a:moveTo>
                    <a:pt x="39" y="12"/>
                  </a:moveTo>
                  <a:lnTo>
                    <a:pt x="15" y="6"/>
                  </a:lnTo>
                  <a:lnTo>
                    <a:pt x="21" y="15"/>
                  </a:lnTo>
                  <a:lnTo>
                    <a:pt x="24" y="24"/>
                  </a:lnTo>
                  <a:lnTo>
                    <a:pt x="15" y="27"/>
                  </a:lnTo>
                  <a:lnTo>
                    <a:pt x="6" y="27"/>
                  </a:lnTo>
                  <a:lnTo>
                    <a:pt x="6" y="18"/>
                  </a:lnTo>
                  <a:lnTo>
                    <a:pt x="0" y="9"/>
                  </a:lnTo>
                  <a:lnTo>
                    <a:pt x="0" y="0"/>
                  </a:lnTo>
                  <a:lnTo>
                    <a:pt x="9" y="0"/>
                  </a:lnTo>
                  <a:lnTo>
                    <a:pt x="18" y="0"/>
                  </a:lnTo>
                  <a:lnTo>
                    <a:pt x="21" y="12"/>
                  </a:lnTo>
                  <a:lnTo>
                    <a:pt x="39" y="12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90" name="Freeform 157"/>
            <p:cNvSpPr>
              <a:spLocks/>
            </p:cNvSpPr>
            <p:nvPr/>
          </p:nvSpPr>
          <p:spPr bwMode="auto">
            <a:xfrm>
              <a:off x="4380" y="2927"/>
              <a:ext cx="17" cy="17"/>
            </a:xfrm>
            <a:custGeom>
              <a:avLst/>
              <a:gdLst>
                <a:gd name="T0" fmla="*/ 16 w 17"/>
                <a:gd name="T1" fmla="*/ 0 h 17"/>
                <a:gd name="T2" fmla="*/ 9 w 17"/>
                <a:gd name="T3" fmla="*/ 16 h 17"/>
                <a:gd name="T4" fmla="*/ 0 w 17"/>
                <a:gd name="T5" fmla="*/ 16 h 17"/>
                <a:gd name="T6" fmla="*/ 3 w 17"/>
                <a:gd name="T7" fmla="*/ 4 h 17"/>
                <a:gd name="T8" fmla="*/ 12 w 17"/>
                <a:gd name="T9" fmla="*/ 4 h 17"/>
                <a:gd name="T10" fmla="*/ 16 w 17"/>
                <a:gd name="T11" fmla="*/ 0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17"/>
                <a:gd name="T20" fmla="*/ 17 w 17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17">
                  <a:moveTo>
                    <a:pt x="16" y="0"/>
                  </a:moveTo>
                  <a:lnTo>
                    <a:pt x="9" y="16"/>
                  </a:lnTo>
                  <a:lnTo>
                    <a:pt x="0" y="16"/>
                  </a:lnTo>
                  <a:lnTo>
                    <a:pt x="3" y="4"/>
                  </a:lnTo>
                  <a:lnTo>
                    <a:pt x="12" y="4"/>
                  </a:lnTo>
                  <a:lnTo>
                    <a:pt x="16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91" name="Freeform 158"/>
            <p:cNvSpPr>
              <a:spLocks/>
            </p:cNvSpPr>
            <p:nvPr/>
          </p:nvSpPr>
          <p:spPr bwMode="auto">
            <a:xfrm>
              <a:off x="4523" y="2399"/>
              <a:ext cx="17" cy="28"/>
            </a:xfrm>
            <a:custGeom>
              <a:avLst/>
              <a:gdLst>
                <a:gd name="T0" fmla="*/ 16 w 17"/>
                <a:gd name="T1" fmla="*/ 0 h 28"/>
                <a:gd name="T2" fmla="*/ 3 w 17"/>
                <a:gd name="T3" fmla="*/ 18 h 28"/>
                <a:gd name="T4" fmla="*/ 6 w 17"/>
                <a:gd name="T5" fmla="*/ 27 h 28"/>
                <a:gd name="T6" fmla="*/ 0 w 17"/>
                <a:gd name="T7" fmla="*/ 18 h 28"/>
                <a:gd name="T8" fmla="*/ 9 w 17"/>
                <a:gd name="T9" fmla="*/ 15 h 28"/>
                <a:gd name="T10" fmla="*/ 16 w 17"/>
                <a:gd name="T11" fmla="*/ 0 h 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28"/>
                <a:gd name="T20" fmla="*/ 17 w 17"/>
                <a:gd name="T21" fmla="*/ 28 h 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28">
                  <a:moveTo>
                    <a:pt x="16" y="0"/>
                  </a:moveTo>
                  <a:lnTo>
                    <a:pt x="3" y="18"/>
                  </a:lnTo>
                  <a:lnTo>
                    <a:pt x="6" y="27"/>
                  </a:lnTo>
                  <a:lnTo>
                    <a:pt x="0" y="18"/>
                  </a:lnTo>
                  <a:lnTo>
                    <a:pt x="9" y="15"/>
                  </a:lnTo>
                  <a:lnTo>
                    <a:pt x="16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92" name="Freeform 159"/>
            <p:cNvSpPr>
              <a:spLocks/>
            </p:cNvSpPr>
            <p:nvPr/>
          </p:nvSpPr>
          <p:spPr bwMode="auto">
            <a:xfrm>
              <a:off x="4538" y="2312"/>
              <a:ext cx="37" cy="40"/>
            </a:xfrm>
            <a:custGeom>
              <a:avLst/>
              <a:gdLst>
                <a:gd name="T0" fmla="*/ 0 w 37"/>
                <a:gd name="T1" fmla="*/ 39 h 40"/>
                <a:gd name="T2" fmla="*/ 12 w 37"/>
                <a:gd name="T3" fmla="*/ 21 h 40"/>
                <a:gd name="T4" fmla="*/ 9 w 37"/>
                <a:gd name="T5" fmla="*/ 12 h 40"/>
                <a:gd name="T6" fmla="*/ 12 w 37"/>
                <a:gd name="T7" fmla="*/ 3 h 40"/>
                <a:gd name="T8" fmla="*/ 21 w 37"/>
                <a:gd name="T9" fmla="*/ 0 h 40"/>
                <a:gd name="T10" fmla="*/ 30 w 37"/>
                <a:gd name="T11" fmla="*/ 0 h 40"/>
                <a:gd name="T12" fmla="*/ 36 w 37"/>
                <a:gd name="T13" fmla="*/ 9 h 40"/>
                <a:gd name="T14" fmla="*/ 30 w 37"/>
                <a:gd name="T15" fmla="*/ 18 h 40"/>
                <a:gd name="T16" fmla="*/ 18 w 37"/>
                <a:gd name="T17" fmla="*/ 18 h 40"/>
                <a:gd name="T18" fmla="*/ 0 w 37"/>
                <a:gd name="T19" fmla="*/ 39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7"/>
                <a:gd name="T31" fmla="*/ 0 h 40"/>
                <a:gd name="T32" fmla="*/ 37 w 37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7" h="40">
                  <a:moveTo>
                    <a:pt x="0" y="39"/>
                  </a:moveTo>
                  <a:lnTo>
                    <a:pt x="12" y="21"/>
                  </a:lnTo>
                  <a:lnTo>
                    <a:pt x="9" y="12"/>
                  </a:lnTo>
                  <a:lnTo>
                    <a:pt x="12" y="3"/>
                  </a:lnTo>
                  <a:lnTo>
                    <a:pt x="21" y="0"/>
                  </a:lnTo>
                  <a:lnTo>
                    <a:pt x="30" y="0"/>
                  </a:lnTo>
                  <a:lnTo>
                    <a:pt x="36" y="9"/>
                  </a:lnTo>
                  <a:lnTo>
                    <a:pt x="30" y="18"/>
                  </a:lnTo>
                  <a:lnTo>
                    <a:pt x="18" y="18"/>
                  </a:lnTo>
                  <a:lnTo>
                    <a:pt x="0" y="39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93" name="Freeform 160"/>
            <p:cNvSpPr>
              <a:spLocks/>
            </p:cNvSpPr>
            <p:nvPr/>
          </p:nvSpPr>
          <p:spPr bwMode="auto">
            <a:xfrm>
              <a:off x="4580" y="2255"/>
              <a:ext cx="17" cy="28"/>
            </a:xfrm>
            <a:custGeom>
              <a:avLst/>
              <a:gdLst>
                <a:gd name="T0" fmla="*/ 6 w 17"/>
                <a:gd name="T1" fmla="*/ 0 h 28"/>
                <a:gd name="T2" fmla="*/ 9 w 17"/>
                <a:gd name="T3" fmla="*/ 18 h 28"/>
                <a:gd name="T4" fmla="*/ 16 w 17"/>
                <a:gd name="T5" fmla="*/ 27 h 28"/>
                <a:gd name="T6" fmla="*/ 6 w 17"/>
                <a:gd name="T7" fmla="*/ 27 h 28"/>
                <a:gd name="T8" fmla="*/ 0 w 17"/>
                <a:gd name="T9" fmla="*/ 18 h 28"/>
                <a:gd name="T10" fmla="*/ 9 w 17"/>
                <a:gd name="T11" fmla="*/ 15 h 28"/>
                <a:gd name="T12" fmla="*/ 6 w 17"/>
                <a:gd name="T13" fmla="*/ 0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28"/>
                <a:gd name="T23" fmla="*/ 17 w 17"/>
                <a:gd name="T24" fmla="*/ 28 h 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28">
                  <a:moveTo>
                    <a:pt x="6" y="0"/>
                  </a:moveTo>
                  <a:lnTo>
                    <a:pt x="9" y="18"/>
                  </a:lnTo>
                  <a:lnTo>
                    <a:pt x="16" y="27"/>
                  </a:lnTo>
                  <a:lnTo>
                    <a:pt x="6" y="27"/>
                  </a:lnTo>
                  <a:lnTo>
                    <a:pt x="0" y="18"/>
                  </a:lnTo>
                  <a:lnTo>
                    <a:pt x="9" y="15"/>
                  </a:lnTo>
                  <a:lnTo>
                    <a:pt x="6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94" name="Freeform 161"/>
            <p:cNvSpPr>
              <a:spLocks/>
            </p:cNvSpPr>
            <p:nvPr/>
          </p:nvSpPr>
          <p:spPr bwMode="auto">
            <a:xfrm>
              <a:off x="4568" y="2288"/>
              <a:ext cx="19" cy="17"/>
            </a:xfrm>
            <a:custGeom>
              <a:avLst/>
              <a:gdLst>
                <a:gd name="T0" fmla="*/ 18 w 19"/>
                <a:gd name="T1" fmla="*/ 16 h 17"/>
                <a:gd name="T2" fmla="*/ 18 w 19"/>
                <a:gd name="T3" fmla="*/ 6 h 17"/>
                <a:gd name="T4" fmla="*/ 9 w 19"/>
                <a:gd name="T5" fmla="*/ 12 h 17"/>
                <a:gd name="T6" fmla="*/ 0 w 19"/>
                <a:gd name="T7" fmla="*/ 12 h 17"/>
                <a:gd name="T8" fmla="*/ 9 w 19"/>
                <a:gd name="T9" fmla="*/ 3 h 17"/>
                <a:gd name="T10" fmla="*/ 18 w 19"/>
                <a:gd name="T11" fmla="*/ 0 h 17"/>
                <a:gd name="T12" fmla="*/ 18 w 19"/>
                <a:gd name="T13" fmla="*/ 16 h 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"/>
                <a:gd name="T22" fmla="*/ 0 h 17"/>
                <a:gd name="T23" fmla="*/ 19 w 19"/>
                <a:gd name="T24" fmla="*/ 17 h 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" h="17">
                  <a:moveTo>
                    <a:pt x="18" y="16"/>
                  </a:moveTo>
                  <a:lnTo>
                    <a:pt x="18" y="6"/>
                  </a:lnTo>
                  <a:lnTo>
                    <a:pt x="9" y="12"/>
                  </a:lnTo>
                  <a:lnTo>
                    <a:pt x="0" y="12"/>
                  </a:lnTo>
                  <a:lnTo>
                    <a:pt x="9" y="3"/>
                  </a:lnTo>
                  <a:lnTo>
                    <a:pt x="18" y="0"/>
                  </a:lnTo>
                  <a:lnTo>
                    <a:pt x="18" y="16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95" name="Freeform 162"/>
            <p:cNvSpPr>
              <a:spLocks/>
            </p:cNvSpPr>
            <p:nvPr/>
          </p:nvSpPr>
          <p:spPr bwMode="auto">
            <a:xfrm>
              <a:off x="4586" y="2329"/>
              <a:ext cx="27" cy="23"/>
            </a:xfrm>
            <a:custGeom>
              <a:avLst/>
              <a:gdLst>
                <a:gd name="T0" fmla="*/ 0 w 27"/>
                <a:gd name="T1" fmla="*/ 22 h 23"/>
                <a:gd name="T2" fmla="*/ 19 w 27"/>
                <a:gd name="T3" fmla="*/ 0 h 23"/>
                <a:gd name="T4" fmla="*/ 26 w 27"/>
                <a:gd name="T5" fmla="*/ 0 h 23"/>
                <a:gd name="T6" fmla="*/ 26 w 27"/>
                <a:gd name="T7" fmla="*/ 8 h 23"/>
                <a:gd name="T8" fmla="*/ 22 w 27"/>
                <a:gd name="T9" fmla="*/ 15 h 23"/>
                <a:gd name="T10" fmla="*/ 14 w 27"/>
                <a:gd name="T11" fmla="*/ 15 h 23"/>
                <a:gd name="T12" fmla="*/ 12 w 27"/>
                <a:gd name="T13" fmla="*/ 8 h 23"/>
                <a:gd name="T14" fmla="*/ 0 w 27"/>
                <a:gd name="T15" fmla="*/ 22 h 2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7"/>
                <a:gd name="T25" fmla="*/ 0 h 23"/>
                <a:gd name="T26" fmla="*/ 27 w 27"/>
                <a:gd name="T27" fmla="*/ 23 h 2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7" h="23">
                  <a:moveTo>
                    <a:pt x="0" y="22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26" y="8"/>
                  </a:lnTo>
                  <a:lnTo>
                    <a:pt x="22" y="15"/>
                  </a:lnTo>
                  <a:lnTo>
                    <a:pt x="14" y="15"/>
                  </a:lnTo>
                  <a:lnTo>
                    <a:pt x="12" y="8"/>
                  </a:lnTo>
                  <a:lnTo>
                    <a:pt x="0" y="22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96" name="Freeform 163"/>
            <p:cNvSpPr>
              <a:spLocks/>
            </p:cNvSpPr>
            <p:nvPr/>
          </p:nvSpPr>
          <p:spPr bwMode="auto">
            <a:xfrm>
              <a:off x="4567" y="2341"/>
              <a:ext cx="20" cy="17"/>
            </a:xfrm>
            <a:custGeom>
              <a:avLst/>
              <a:gdLst>
                <a:gd name="T0" fmla="*/ 19 w 20"/>
                <a:gd name="T1" fmla="*/ 10 h 17"/>
                <a:gd name="T2" fmla="*/ 9 w 20"/>
                <a:gd name="T3" fmla="*/ 0 h 17"/>
                <a:gd name="T4" fmla="*/ 17 w 20"/>
                <a:gd name="T5" fmla="*/ 3 h 17"/>
                <a:gd name="T6" fmla="*/ 17 w 20"/>
                <a:gd name="T7" fmla="*/ 10 h 17"/>
                <a:gd name="T8" fmla="*/ 9 w 20"/>
                <a:gd name="T9" fmla="*/ 16 h 17"/>
                <a:gd name="T10" fmla="*/ 2 w 20"/>
                <a:gd name="T11" fmla="*/ 16 h 17"/>
                <a:gd name="T12" fmla="*/ 0 w 20"/>
                <a:gd name="T13" fmla="*/ 8 h 17"/>
                <a:gd name="T14" fmla="*/ 5 w 20"/>
                <a:gd name="T15" fmla="*/ 0 h 17"/>
                <a:gd name="T16" fmla="*/ 19 w 20"/>
                <a:gd name="T17" fmla="*/ 1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17"/>
                <a:gd name="T29" fmla="*/ 20 w 20"/>
                <a:gd name="T30" fmla="*/ 17 h 1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17">
                  <a:moveTo>
                    <a:pt x="19" y="10"/>
                  </a:moveTo>
                  <a:lnTo>
                    <a:pt x="9" y="0"/>
                  </a:lnTo>
                  <a:lnTo>
                    <a:pt x="17" y="3"/>
                  </a:lnTo>
                  <a:lnTo>
                    <a:pt x="17" y="10"/>
                  </a:lnTo>
                  <a:lnTo>
                    <a:pt x="9" y="16"/>
                  </a:lnTo>
                  <a:lnTo>
                    <a:pt x="2" y="16"/>
                  </a:lnTo>
                  <a:lnTo>
                    <a:pt x="0" y="8"/>
                  </a:lnTo>
                  <a:lnTo>
                    <a:pt x="5" y="0"/>
                  </a:lnTo>
                  <a:lnTo>
                    <a:pt x="19" y="1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97" name="Freeform 164"/>
            <p:cNvSpPr>
              <a:spLocks/>
            </p:cNvSpPr>
            <p:nvPr/>
          </p:nvSpPr>
          <p:spPr bwMode="auto">
            <a:xfrm>
              <a:off x="4519" y="2399"/>
              <a:ext cx="20" cy="30"/>
            </a:xfrm>
            <a:custGeom>
              <a:avLst/>
              <a:gdLst>
                <a:gd name="T0" fmla="*/ 19 w 20"/>
                <a:gd name="T1" fmla="*/ 0 h 30"/>
                <a:gd name="T2" fmla="*/ 17 w 20"/>
                <a:gd name="T3" fmla="*/ 7 h 30"/>
                <a:gd name="T4" fmla="*/ 9 w 20"/>
                <a:gd name="T5" fmla="*/ 14 h 30"/>
                <a:gd name="T6" fmla="*/ 9 w 20"/>
                <a:gd name="T7" fmla="*/ 22 h 30"/>
                <a:gd name="T8" fmla="*/ 5 w 20"/>
                <a:gd name="T9" fmla="*/ 29 h 30"/>
                <a:gd name="T10" fmla="*/ 0 w 20"/>
                <a:gd name="T11" fmla="*/ 22 h 30"/>
                <a:gd name="T12" fmla="*/ 7 w 20"/>
                <a:gd name="T13" fmla="*/ 17 h 30"/>
                <a:gd name="T14" fmla="*/ 12 w 20"/>
                <a:gd name="T15" fmla="*/ 10 h 30"/>
                <a:gd name="T16" fmla="*/ 17 w 20"/>
                <a:gd name="T17" fmla="*/ 2 h 30"/>
                <a:gd name="T18" fmla="*/ 19 w 20"/>
                <a:gd name="T19" fmla="*/ 0 h 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"/>
                <a:gd name="T31" fmla="*/ 0 h 30"/>
                <a:gd name="T32" fmla="*/ 20 w 20"/>
                <a:gd name="T33" fmla="*/ 30 h 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" h="30">
                  <a:moveTo>
                    <a:pt x="19" y="0"/>
                  </a:moveTo>
                  <a:lnTo>
                    <a:pt x="17" y="7"/>
                  </a:lnTo>
                  <a:lnTo>
                    <a:pt x="9" y="14"/>
                  </a:lnTo>
                  <a:lnTo>
                    <a:pt x="9" y="22"/>
                  </a:lnTo>
                  <a:lnTo>
                    <a:pt x="5" y="29"/>
                  </a:lnTo>
                  <a:lnTo>
                    <a:pt x="0" y="22"/>
                  </a:lnTo>
                  <a:lnTo>
                    <a:pt x="7" y="17"/>
                  </a:lnTo>
                  <a:lnTo>
                    <a:pt x="12" y="10"/>
                  </a:lnTo>
                  <a:lnTo>
                    <a:pt x="17" y="2"/>
                  </a:lnTo>
                  <a:lnTo>
                    <a:pt x="19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98" name="Freeform 165"/>
            <p:cNvSpPr>
              <a:spLocks/>
            </p:cNvSpPr>
            <p:nvPr/>
          </p:nvSpPr>
          <p:spPr bwMode="auto">
            <a:xfrm>
              <a:off x="4564" y="2387"/>
              <a:ext cx="23" cy="18"/>
            </a:xfrm>
            <a:custGeom>
              <a:avLst/>
              <a:gdLst>
                <a:gd name="T0" fmla="*/ 22 w 23"/>
                <a:gd name="T1" fmla="*/ 12 h 18"/>
                <a:gd name="T2" fmla="*/ 0 w 23"/>
                <a:gd name="T3" fmla="*/ 0 h 18"/>
                <a:gd name="T4" fmla="*/ 5 w 23"/>
                <a:gd name="T5" fmla="*/ 7 h 18"/>
                <a:gd name="T6" fmla="*/ 8 w 23"/>
                <a:gd name="T7" fmla="*/ 14 h 18"/>
                <a:gd name="T8" fmla="*/ 0 w 23"/>
                <a:gd name="T9" fmla="*/ 17 h 18"/>
                <a:gd name="T10" fmla="*/ 0 w 23"/>
                <a:gd name="T11" fmla="*/ 7 h 18"/>
                <a:gd name="T12" fmla="*/ 10 w 23"/>
                <a:gd name="T13" fmla="*/ 2 h 18"/>
                <a:gd name="T14" fmla="*/ 17 w 23"/>
                <a:gd name="T15" fmla="*/ 2 h 18"/>
                <a:gd name="T16" fmla="*/ 22 w 23"/>
                <a:gd name="T17" fmla="*/ 10 h 18"/>
                <a:gd name="T18" fmla="*/ 22 w 23"/>
                <a:gd name="T19" fmla="*/ 12 h 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18"/>
                <a:gd name="T32" fmla="*/ 23 w 23"/>
                <a:gd name="T33" fmla="*/ 18 h 1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18">
                  <a:moveTo>
                    <a:pt x="22" y="12"/>
                  </a:moveTo>
                  <a:lnTo>
                    <a:pt x="0" y="0"/>
                  </a:lnTo>
                  <a:lnTo>
                    <a:pt x="5" y="7"/>
                  </a:lnTo>
                  <a:lnTo>
                    <a:pt x="8" y="14"/>
                  </a:lnTo>
                  <a:lnTo>
                    <a:pt x="0" y="17"/>
                  </a:lnTo>
                  <a:lnTo>
                    <a:pt x="0" y="7"/>
                  </a:lnTo>
                  <a:lnTo>
                    <a:pt x="10" y="2"/>
                  </a:lnTo>
                  <a:lnTo>
                    <a:pt x="17" y="2"/>
                  </a:lnTo>
                  <a:lnTo>
                    <a:pt x="22" y="10"/>
                  </a:lnTo>
                  <a:lnTo>
                    <a:pt x="22" y="12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399" name="Freeform 166"/>
            <p:cNvSpPr>
              <a:spLocks/>
            </p:cNvSpPr>
            <p:nvPr/>
          </p:nvSpPr>
          <p:spPr bwMode="auto">
            <a:xfrm>
              <a:off x="4586" y="2375"/>
              <a:ext cx="27" cy="30"/>
            </a:xfrm>
            <a:custGeom>
              <a:avLst/>
              <a:gdLst>
                <a:gd name="T0" fmla="*/ 0 w 27"/>
                <a:gd name="T1" fmla="*/ 24 h 30"/>
                <a:gd name="T2" fmla="*/ 14 w 27"/>
                <a:gd name="T3" fmla="*/ 22 h 30"/>
                <a:gd name="T4" fmla="*/ 17 w 27"/>
                <a:gd name="T5" fmla="*/ 14 h 30"/>
                <a:gd name="T6" fmla="*/ 19 w 27"/>
                <a:gd name="T7" fmla="*/ 7 h 30"/>
                <a:gd name="T8" fmla="*/ 19 w 27"/>
                <a:gd name="T9" fmla="*/ 0 h 30"/>
                <a:gd name="T10" fmla="*/ 26 w 27"/>
                <a:gd name="T11" fmla="*/ 2 h 30"/>
                <a:gd name="T12" fmla="*/ 26 w 27"/>
                <a:gd name="T13" fmla="*/ 10 h 30"/>
                <a:gd name="T14" fmla="*/ 24 w 27"/>
                <a:gd name="T15" fmla="*/ 17 h 30"/>
                <a:gd name="T16" fmla="*/ 22 w 27"/>
                <a:gd name="T17" fmla="*/ 24 h 30"/>
                <a:gd name="T18" fmla="*/ 14 w 27"/>
                <a:gd name="T19" fmla="*/ 29 h 30"/>
                <a:gd name="T20" fmla="*/ 12 w 27"/>
                <a:gd name="T21" fmla="*/ 22 h 30"/>
                <a:gd name="T22" fmla="*/ 0 w 27"/>
                <a:gd name="T23" fmla="*/ 24 h 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"/>
                <a:gd name="T37" fmla="*/ 0 h 30"/>
                <a:gd name="T38" fmla="*/ 27 w 27"/>
                <a:gd name="T39" fmla="*/ 30 h 3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" h="30">
                  <a:moveTo>
                    <a:pt x="0" y="24"/>
                  </a:moveTo>
                  <a:lnTo>
                    <a:pt x="14" y="22"/>
                  </a:lnTo>
                  <a:lnTo>
                    <a:pt x="17" y="14"/>
                  </a:lnTo>
                  <a:lnTo>
                    <a:pt x="19" y="7"/>
                  </a:lnTo>
                  <a:lnTo>
                    <a:pt x="19" y="0"/>
                  </a:lnTo>
                  <a:lnTo>
                    <a:pt x="26" y="2"/>
                  </a:lnTo>
                  <a:lnTo>
                    <a:pt x="26" y="10"/>
                  </a:lnTo>
                  <a:lnTo>
                    <a:pt x="24" y="17"/>
                  </a:lnTo>
                  <a:lnTo>
                    <a:pt x="22" y="24"/>
                  </a:lnTo>
                  <a:lnTo>
                    <a:pt x="14" y="29"/>
                  </a:lnTo>
                  <a:lnTo>
                    <a:pt x="12" y="22"/>
                  </a:lnTo>
                  <a:lnTo>
                    <a:pt x="0" y="2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400" name="Freeform 167"/>
            <p:cNvSpPr>
              <a:spLocks/>
            </p:cNvSpPr>
            <p:nvPr/>
          </p:nvSpPr>
          <p:spPr bwMode="auto">
            <a:xfrm>
              <a:off x="4605" y="2425"/>
              <a:ext cx="29" cy="25"/>
            </a:xfrm>
            <a:custGeom>
              <a:avLst/>
              <a:gdLst>
                <a:gd name="T0" fmla="*/ 28 w 29"/>
                <a:gd name="T1" fmla="*/ 22 h 25"/>
                <a:gd name="T2" fmla="*/ 14 w 29"/>
                <a:gd name="T3" fmla="*/ 3 h 25"/>
                <a:gd name="T4" fmla="*/ 16 w 29"/>
                <a:gd name="T5" fmla="*/ 10 h 25"/>
                <a:gd name="T6" fmla="*/ 16 w 29"/>
                <a:gd name="T7" fmla="*/ 20 h 25"/>
                <a:gd name="T8" fmla="*/ 10 w 29"/>
                <a:gd name="T9" fmla="*/ 24 h 25"/>
                <a:gd name="T10" fmla="*/ 3 w 29"/>
                <a:gd name="T11" fmla="*/ 24 h 25"/>
                <a:gd name="T12" fmla="*/ 0 w 29"/>
                <a:gd name="T13" fmla="*/ 17 h 25"/>
                <a:gd name="T14" fmla="*/ 0 w 29"/>
                <a:gd name="T15" fmla="*/ 10 h 25"/>
                <a:gd name="T16" fmla="*/ 3 w 29"/>
                <a:gd name="T17" fmla="*/ 3 h 25"/>
                <a:gd name="T18" fmla="*/ 10 w 29"/>
                <a:gd name="T19" fmla="*/ 0 h 25"/>
                <a:gd name="T20" fmla="*/ 28 w 29"/>
                <a:gd name="T21" fmla="*/ 22 h 2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9"/>
                <a:gd name="T34" fmla="*/ 0 h 25"/>
                <a:gd name="T35" fmla="*/ 29 w 29"/>
                <a:gd name="T36" fmla="*/ 25 h 2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9" h="25">
                  <a:moveTo>
                    <a:pt x="28" y="22"/>
                  </a:moveTo>
                  <a:lnTo>
                    <a:pt x="14" y="3"/>
                  </a:lnTo>
                  <a:lnTo>
                    <a:pt x="16" y="10"/>
                  </a:lnTo>
                  <a:lnTo>
                    <a:pt x="16" y="20"/>
                  </a:lnTo>
                  <a:lnTo>
                    <a:pt x="10" y="24"/>
                  </a:lnTo>
                  <a:lnTo>
                    <a:pt x="3" y="24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3" y="3"/>
                  </a:lnTo>
                  <a:lnTo>
                    <a:pt x="10" y="0"/>
                  </a:lnTo>
                  <a:lnTo>
                    <a:pt x="28" y="22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401" name="Freeform 168"/>
            <p:cNvSpPr>
              <a:spLocks/>
            </p:cNvSpPr>
            <p:nvPr/>
          </p:nvSpPr>
          <p:spPr bwMode="auto">
            <a:xfrm>
              <a:off x="4628" y="2447"/>
              <a:ext cx="18" cy="23"/>
            </a:xfrm>
            <a:custGeom>
              <a:avLst/>
              <a:gdLst>
                <a:gd name="T0" fmla="*/ 5 w 18"/>
                <a:gd name="T1" fmla="*/ 0 h 23"/>
                <a:gd name="T2" fmla="*/ 10 w 18"/>
                <a:gd name="T3" fmla="*/ 7 h 23"/>
                <a:gd name="T4" fmla="*/ 17 w 18"/>
                <a:gd name="T5" fmla="*/ 12 h 23"/>
                <a:gd name="T6" fmla="*/ 17 w 18"/>
                <a:gd name="T7" fmla="*/ 19 h 23"/>
                <a:gd name="T8" fmla="*/ 10 w 18"/>
                <a:gd name="T9" fmla="*/ 22 h 23"/>
                <a:gd name="T10" fmla="*/ 3 w 18"/>
                <a:gd name="T11" fmla="*/ 22 h 23"/>
                <a:gd name="T12" fmla="*/ 0 w 18"/>
                <a:gd name="T13" fmla="*/ 12 h 23"/>
                <a:gd name="T14" fmla="*/ 0 w 18"/>
                <a:gd name="T15" fmla="*/ 5 h 23"/>
                <a:gd name="T16" fmla="*/ 7 w 18"/>
                <a:gd name="T17" fmla="*/ 2 h 23"/>
                <a:gd name="T18" fmla="*/ 5 w 18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"/>
                <a:gd name="T31" fmla="*/ 0 h 23"/>
                <a:gd name="T32" fmla="*/ 18 w 18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" h="23">
                  <a:moveTo>
                    <a:pt x="5" y="0"/>
                  </a:moveTo>
                  <a:lnTo>
                    <a:pt x="10" y="7"/>
                  </a:lnTo>
                  <a:lnTo>
                    <a:pt x="17" y="12"/>
                  </a:lnTo>
                  <a:lnTo>
                    <a:pt x="17" y="19"/>
                  </a:lnTo>
                  <a:lnTo>
                    <a:pt x="10" y="22"/>
                  </a:lnTo>
                  <a:lnTo>
                    <a:pt x="3" y="22"/>
                  </a:lnTo>
                  <a:lnTo>
                    <a:pt x="0" y="12"/>
                  </a:lnTo>
                  <a:lnTo>
                    <a:pt x="0" y="5"/>
                  </a:lnTo>
                  <a:lnTo>
                    <a:pt x="7" y="2"/>
                  </a:lnTo>
                  <a:lnTo>
                    <a:pt x="5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402" name="Freeform 169"/>
            <p:cNvSpPr>
              <a:spLocks/>
            </p:cNvSpPr>
            <p:nvPr/>
          </p:nvSpPr>
          <p:spPr bwMode="auto">
            <a:xfrm>
              <a:off x="4647" y="2471"/>
              <a:ext cx="35" cy="25"/>
            </a:xfrm>
            <a:custGeom>
              <a:avLst/>
              <a:gdLst>
                <a:gd name="T0" fmla="*/ 34 w 35"/>
                <a:gd name="T1" fmla="*/ 24 h 25"/>
                <a:gd name="T2" fmla="*/ 12 w 35"/>
                <a:gd name="T3" fmla="*/ 0 h 25"/>
                <a:gd name="T4" fmla="*/ 15 w 35"/>
                <a:gd name="T5" fmla="*/ 7 h 25"/>
                <a:gd name="T6" fmla="*/ 15 w 35"/>
                <a:gd name="T7" fmla="*/ 14 h 25"/>
                <a:gd name="T8" fmla="*/ 8 w 35"/>
                <a:gd name="T9" fmla="*/ 17 h 25"/>
                <a:gd name="T10" fmla="*/ 0 w 35"/>
                <a:gd name="T11" fmla="*/ 17 h 25"/>
                <a:gd name="T12" fmla="*/ 0 w 35"/>
                <a:gd name="T13" fmla="*/ 10 h 25"/>
                <a:gd name="T14" fmla="*/ 3 w 35"/>
                <a:gd name="T15" fmla="*/ 2 h 25"/>
                <a:gd name="T16" fmla="*/ 10 w 35"/>
                <a:gd name="T17" fmla="*/ 0 h 25"/>
                <a:gd name="T18" fmla="*/ 34 w 35"/>
                <a:gd name="T19" fmla="*/ 24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5"/>
                <a:gd name="T31" fmla="*/ 0 h 25"/>
                <a:gd name="T32" fmla="*/ 35 w 35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5" h="25">
                  <a:moveTo>
                    <a:pt x="34" y="24"/>
                  </a:moveTo>
                  <a:lnTo>
                    <a:pt x="12" y="0"/>
                  </a:lnTo>
                  <a:lnTo>
                    <a:pt x="15" y="7"/>
                  </a:lnTo>
                  <a:lnTo>
                    <a:pt x="15" y="14"/>
                  </a:lnTo>
                  <a:lnTo>
                    <a:pt x="8" y="17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3" y="2"/>
                  </a:lnTo>
                  <a:lnTo>
                    <a:pt x="10" y="0"/>
                  </a:lnTo>
                  <a:lnTo>
                    <a:pt x="34" y="2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403" name="Freeform 170"/>
            <p:cNvSpPr>
              <a:spLocks/>
            </p:cNvSpPr>
            <p:nvPr/>
          </p:nvSpPr>
          <p:spPr bwMode="auto">
            <a:xfrm>
              <a:off x="4615" y="2944"/>
              <a:ext cx="89" cy="80"/>
            </a:xfrm>
            <a:custGeom>
              <a:avLst/>
              <a:gdLst>
                <a:gd name="T0" fmla="*/ 19 w 89"/>
                <a:gd name="T1" fmla="*/ 79 h 80"/>
                <a:gd name="T2" fmla="*/ 0 w 89"/>
                <a:gd name="T3" fmla="*/ 53 h 80"/>
                <a:gd name="T4" fmla="*/ 5 w 89"/>
                <a:gd name="T5" fmla="*/ 45 h 80"/>
                <a:gd name="T6" fmla="*/ 12 w 89"/>
                <a:gd name="T7" fmla="*/ 38 h 80"/>
                <a:gd name="T8" fmla="*/ 19 w 89"/>
                <a:gd name="T9" fmla="*/ 31 h 80"/>
                <a:gd name="T10" fmla="*/ 21 w 89"/>
                <a:gd name="T11" fmla="*/ 24 h 80"/>
                <a:gd name="T12" fmla="*/ 29 w 89"/>
                <a:gd name="T13" fmla="*/ 21 h 80"/>
                <a:gd name="T14" fmla="*/ 36 w 89"/>
                <a:gd name="T15" fmla="*/ 19 h 80"/>
                <a:gd name="T16" fmla="*/ 38 w 89"/>
                <a:gd name="T17" fmla="*/ 12 h 80"/>
                <a:gd name="T18" fmla="*/ 41 w 89"/>
                <a:gd name="T19" fmla="*/ 5 h 80"/>
                <a:gd name="T20" fmla="*/ 47 w 89"/>
                <a:gd name="T21" fmla="*/ 2 h 80"/>
                <a:gd name="T22" fmla="*/ 56 w 89"/>
                <a:gd name="T23" fmla="*/ 2 h 80"/>
                <a:gd name="T24" fmla="*/ 66 w 89"/>
                <a:gd name="T25" fmla="*/ 2 h 80"/>
                <a:gd name="T26" fmla="*/ 73 w 89"/>
                <a:gd name="T27" fmla="*/ 0 h 80"/>
                <a:gd name="T28" fmla="*/ 80 w 89"/>
                <a:gd name="T29" fmla="*/ 0 h 80"/>
                <a:gd name="T30" fmla="*/ 85 w 89"/>
                <a:gd name="T31" fmla="*/ 7 h 80"/>
                <a:gd name="T32" fmla="*/ 88 w 89"/>
                <a:gd name="T33" fmla="*/ 14 h 80"/>
                <a:gd name="T34" fmla="*/ 88 w 89"/>
                <a:gd name="T35" fmla="*/ 21 h 80"/>
                <a:gd name="T36" fmla="*/ 88 w 89"/>
                <a:gd name="T37" fmla="*/ 29 h 80"/>
                <a:gd name="T38" fmla="*/ 80 w 89"/>
                <a:gd name="T39" fmla="*/ 36 h 80"/>
                <a:gd name="T40" fmla="*/ 76 w 89"/>
                <a:gd name="T41" fmla="*/ 43 h 80"/>
                <a:gd name="T42" fmla="*/ 73 w 89"/>
                <a:gd name="T43" fmla="*/ 50 h 80"/>
                <a:gd name="T44" fmla="*/ 66 w 89"/>
                <a:gd name="T45" fmla="*/ 50 h 80"/>
                <a:gd name="T46" fmla="*/ 59 w 89"/>
                <a:gd name="T47" fmla="*/ 50 h 80"/>
                <a:gd name="T48" fmla="*/ 56 w 89"/>
                <a:gd name="T49" fmla="*/ 57 h 80"/>
                <a:gd name="T50" fmla="*/ 56 w 89"/>
                <a:gd name="T51" fmla="*/ 65 h 80"/>
                <a:gd name="T52" fmla="*/ 56 w 89"/>
                <a:gd name="T53" fmla="*/ 72 h 80"/>
                <a:gd name="T54" fmla="*/ 47 w 89"/>
                <a:gd name="T55" fmla="*/ 77 h 80"/>
                <a:gd name="T56" fmla="*/ 38 w 89"/>
                <a:gd name="T57" fmla="*/ 79 h 80"/>
                <a:gd name="T58" fmla="*/ 31 w 89"/>
                <a:gd name="T59" fmla="*/ 77 h 80"/>
                <a:gd name="T60" fmla="*/ 24 w 89"/>
                <a:gd name="T61" fmla="*/ 77 h 80"/>
                <a:gd name="T62" fmla="*/ 19 w 89"/>
                <a:gd name="T63" fmla="*/ 79 h 8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89"/>
                <a:gd name="T97" fmla="*/ 0 h 80"/>
                <a:gd name="T98" fmla="*/ 89 w 89"/>
                <a:gd name="T99" fmla="*/ 80 h 8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89" h="80">
                  <a:moveTo>
                    <a:pt x="19" y="79"/>
                  </a:moveTo>
                  <a:lnTo>
                    <a:pt x="0" y="53"/>
                  </a:lnTo>
                  <a:lnTo>
                    <a:pt x="5" y="45"/>
                  </a:lnTo>
                  <a:lnTo>
                    <a:pt x="12" y="38"/>
                  </a:lnTo>
                  <a:lnTo>
                    <a:pt x="19" y="31"/>
                  </a:lnTo>
                  <a:lnTo>
                    <a:pt x="21" y="24"/>
                  </a:lnTo>
                  <a:lnTo>
                    <a:pt x="29" y="21"/>
                  </a:lnTo>
                  <a:lnTo>
                    <a:pt x="36" y="19"/>
                  </a:lnTo>
                  <a:lnTo>
                    <a:pt x="38" y="12"/>
                  </a:lnTo>
                  <a:lnTo>
                    <a:pt x="41" y="5"/>
                  </a:lnTo>
                  <a:lnTo>
                    <a:pt x="47" y="2"/>
                  </a:lnTo>
                  <a:lnTo>
                    <a:pt x="56" y="2"/>
                  </a:lnTo>
                  <a:lnTo>
                    <a:pt x="66" y="2"/>
                  </a:lnTo>
                  <a:lnTo>
                    <a:pt x="73" y="0"/>
                  </a:lnTo>
                  <a:lnTo>
                    <a:pt x="80" y="0"/>
                  </a:lnTo>
                  <a:lnTo>
                    <a:pt x="85" y="7"/>
                  </a:lnTo>
                  <a:lnTo>
                    <a:pt x="88" y="14"/>
                  </a:lnTo>
                  <a:lnTo>
                    <a:pt x="88" y="21"/>
                  </a:lnTo>
                  <a:lnTo>
                    <a:pt x="88" y="29"/>
                  </a:lnTo>
                  <a:lnTo>
                    <a:pt x="80" y="36"/>
                  </a:lnTo>
                  <a:lnTo>
                    <a:pt x="76" y="43"/>
                  </a:lnTo>
                  <a:lnTo>
                    <a:pt x="73" y="50"/>
                  </a:lnTo>
                  <a:lnTo>
                    <a:pt x="66" y="50"/>
                  </a:lnTo>
                  <a:lnTo>
                    <a:pt x="59" y="50"/>
                  </a:lnTo>
                  <a:lnTo>
                    <a:pt x="56" y="57"/>
                  </a:lnTo>
                  <a:lnTo>
                    <a:pt x="56" y="65"/>
                  </a:lnTo>
                  <a:lnTo>
                    <a:pt x="56" y="72"/>
                  </a:lnTo>
                  <a:lnTo>
                    <a:pt x="47" y="77"/>
                  </a:lnTo>
                  <a:lnTo>
                    <a:pt x="38" y="79"/>
                  </a:lnTo>
                  <a:lnTo>
                    <a:pt x="31" y="77"/>
                  </a:lnTo>
                  <a:lnTo>
                    <a:pt x="24" y="77"/>
                  </a:lnTo>
                  <a:lnTo>
                    <a:pt x="19" y="79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404" name="Freeform 171"/>
            <p:cNvSpPr>
              <a:spLocks/>
            </p:cNvSpPr>
            <p:nvPr/>
          </p:nvSpPr>
          <p:spPr bwMode="auto">
            <a:xfrm>
              <a:off x="4395" y="2975"/>
              <a:ext cx="23" cy="17"/>
            </a:xfrm>
            <a:custGeom>
              <a:avLst/>
              <a:gdLst>
                <a:gd name="T0" fmla="*/ 0 w 23"/>
                <a:gd name="T1" fmla="*/ 0 h 17"/>
                <a:gd name="T2" fmla="*/ 22 w 23"/>
                <a:gd name="T3" fmla="*/ 13 h 17"/>
                <a:gd name="T4" fmla="*/ 14 w 23"/>
                <a:gd name="T5" fmla="*/ 16 h 17"/>
                <a:gd name="T6" fmla="*/ 7 w 23"/>
                <a:gd name="T7" fmla="*/ 16 h 17"/>
                <a:gd name="T8" fmla="*/ 7 w 23"/>
                <a:gd name="T9" fmla="*/ 8 h 17"/>
                <a:gd name="T10" fmla="*/ 7 w 23"/>
                <a:gd name="T11" fmla="*/ 0 h 17"/>
                <a:gd name="T12" fmla="*/ 0 w 23"/>
                <a:gd name="T13" fmla="*/ 0 h 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"/>
                <a:gd name="T22" fmla="*/ 0 h 17"/>
                <a:gd name="T23" fmla="*/ 23 w 23"/>
                <a:gd name="T24" fmla="*/ 17 h 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" h="17">
                  <a:moveTo>
                    <a:pt x="0" y="0"/>
                  </a:moveTo>
                  <a:lnTo>
                    <a:pt x="22" y="13"/>
                  </a:lnTo>
                  <a:lnTo>
                    <a:pt x="14" y="16"/>
                  </a:lnTo>
                  <a:lnTo>
                    <a:pt x="7" y="16"/>
                  </a:lnTo>
                  <a:lnTo>
                    <a:pt x="7" y="8"/>
                  </a:lnTo>
                  <a:lnTo>
                    <a:pt x="7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405" name="Freeform 172"/>
            <p:cNvSpPr>
              <a:spLocks/>
            </p:cNvSpPr>
            <p:nvPr/>
          </p:nvSpPr>
          <p:spPr bwMode="auto">
            <a:xfrm>
              <a:off x="4424" y="3006"/>
              <a:ext cx="20" cy="18"/>
            </a:xfrm>
            <a:custGeom>
              <a:avLst/>
              <a:gdLst>
                <a:gd name="T0" fmla="*/ 19 w 20"/>
                <a:gd name="T1" fmla="*/ 17 h 18"/>
                <a:gd name="T2" fmla="*/ 2 w 20"/>
                <a:gd name="T3" fmla="*/ 3 h 18"/>
                <a:gd name="T4" fmla="*/ 9 w 20"/>
                <a:gd name="T5" fmla="*/ 10 h 18"/>
                <a:gd name="T6" fmla="*/ 9 w 20"/>
                <a:gd name="T7" fmla="*/ 17 h 18"/>
                <a:gd name="T8" fmla="*/ 2 w 20"/>
                <a:gd name="T9" fmla="*/ 17 h 18"/>
                <a:gd name="T10" fmla="*/ 0 w 20"/>
                <a:gd name="T11" fmla="*/ 7 h 18"/>
                <a:gd name="T12" fmla="*/ 0 w 20"/>
                <a:gd name="T13" fmla="*/ 0 h 18"/>
                <a:gd name="T14" fmla="*/ 19 w 20"/>
                <a:gd name="T15" fmla="*/ 17 h 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"/>
                <a:gd name="T25" fmla="*/ 0 h 18"/>
                <a:gd name="T26" fmla="*/ 20 w 20"/>
                <a:gd name="T27" fmla="*/ 18 h 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" h="18">
                  <a:moveTo>
                    <a:pt x="19" y="17"/>
                  </a:moveTo>
                  <a:lnTo>
                    <a:pt x="2" y="3"/>
                  </a:lnTo>
                  <a:lnTo>
                    <a:pt x="9" y="10"/>
                  </a:lnTo>
                  <a:lnTo>
                    <a:pt x="9" y="17"/>
                  </a:lnTo>
                  <a:lnTo>
                    <a:pt x="2" y="17"/>
                  </a:lnTo>
                  <a:lnTo>
                    <a:pt x="0" y="7"/>
                  </a:lnTo>
                  <a:lnTo>
                    <a:pt x="0" y="0"/>
                  </a:lnTo>
                  <a:lnTo>
                    <a:pt x="19" y="17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406" name="Freeform 173"/>
            <p:cNvSpPr>
              <a:spLocks/>
            </p:cNvSpPr>
            <p:nvPr/>
          </p:nvSpPr>
          <p:spPr bwMode="auto">
            <a:xfrm>
              <a:off x="4443" y="3023"/>
              <a:ext cx="19" cy="30"/>
            </a:xfrm>
            <a:custGeom>
              <a:avLst/>
              <a:gdLst>
                <a:gd name="T0" fmla="*/ 0 w 19"/>
                <a:gd name="T1" fmla="*/ 0 h 30"/>
                <a:gd name="T2" fmla="*/ 11 w 19"/>
                <a:gd name="T3" fmla="*/ 22 h 30"/>
                <a:gd name="T4" fmla="*/ 18 w 19"/>
                <a:gd name="T5" fmla="*/ 22 h 30"/>
                <a:gd name="T6" fmla="*/ 16 w 19"/>
                <a:gd name="T7" fmla="*/ 29 h 30"/>
                <a:gd name="T8" fmla="*/ 9 w 19"/>
                <a:gd name="T9" fmla="*/ 26 h 30"/>
                <a:gd name="T10" fmla="*/ 7 w 19"/>
                <a:gd name="T11" fmla="*/ 17 h 30"/>
                <a:gd name="T12" fmla="*/ 0 w 19"/>
                <a:gd name="T13" fmla="*/ 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"/>
                <a:gd name="T22" fmla="*/ 0 h 30"/>
                <a:gd name="T23" fmla="*/ 19 w 19"/>
                <a:gd name="T24" fmla="*/ 30 h 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" h="30">
                  <a:moveTo>
                    <a:pt x="0" y="0"/>
                  </a:moveTo>
                  <a:lnTo>
                    <a:pt x="11" y="22"/>
                  </a:lnTo>
                  <a:lnTo>
                    <a:pt x="18" y="22"/>
                  </a:lnTo>
                  <a:lnTo>
                    <a:pt x="16" y="29"/>
                  </a:lnTo>
                  <a:lnTo>
                    <a:pt x="9" y="26"/>
                  </a:lnTo>
                  <a:lnTo>
                    <a:pt x="7" y="17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407" name="Freeform 174"/>
            <p:cNvSpPr>
              <a:spLocks/>
            </p:cNvSpPr>
            <p:nvPr/>
          </p:nvSpPr>
          <p:spPr bwMode="auto">
            <a:xfrm>
              <a:off x="4294" y="3054"/>
              <a:ext cx="17" cy="18"/>
            </a:xfrm>
            <a:custGeom>
              <a:avLst/>
              <a:gdLst>
                <a:gd name="T0" fmla="*/ 8 w 17"/>
                <a:gd name="T1" fmla="*/ 17 h 18"/>
                <a:gd name="T2" fmla="*/ 0 w 17"/>
                <a:gd name="T3" fmla="*/ 0 h 18"/>
                <a:gd name="T4" fmla="*/ 11 w 17"/>
                <a:gd name="T5" fmla="*/ 3 h 18"/>
                <a:gd name="T6" fmla="*/ 16 w 17"/>
                <a:gd name="T7" fmla="*/ 10 h 18"/>
                <a:gd name="T8" fmla="*/ 16 w 17"/>
                <a:gd name="T9" fmla="*/ 17 h 18"/>
                <a:gd name="T10" fmla="*/ 8 w 17"/>
                <a:gd name="T11" fmla="*/ 17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18"/>
                <a:gd name="T20" fmla="*/ 17 w 17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18">
                  <a:moveTo>
                    <a:pt x="8" y="17"/>
                  </a:moveTo>
                  <a:lnTo>
                    <a:pt x="0" y="0"/>
                  </a:lnTo>
                  <a:lnTo>
                    <a:pt x="11" y="3"/>
                  </a:lnTo>
                  <a:lnTo>
                    <a:pt x="16" y="10"/>
                  </a:lnTo>
                  <a:lnTo>
                    <a:pt x="16" y="17"/>
                  </a:lnTo>
                  <a:lnTo>
                    <a:pt x="8" y="17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408" name="Freeform 175"/>
            <p:cNvSpPr>
              <a:spLocks/>
            </p:cNvSpPr>
            <p:nvPr/>
          </p:nvSpPr>
          <p:spPr bwMode="auto">
            <a:xfrm>
              <a:off x="4410" y="3042"/>
              <a:ext cx="17" cy="18"/>
            </a:xfrm>
            <a:custGeom>
              <a:avLst/>
              <a:gdLst>
                <a:gd name="T0" fmla="*/ 8 w 17"/>
                <a:gd name="T1" fmla="*/ 17 h 18"/>
                <a:gd name="T2" fmla="*/ 0 w 17"/>
                <a:gd name="T3" fmla="*/ 0 h 18"/>
                <a:gd name="T4" fmla="*/ 11 w 17"/>
                <a:gd name="T5" fmla="*/ 3 h 18"/>
                <a:gd name="T6" fmla="*/ 16 w 17"/>
                <a:gd name="T7" fmla="*/ 10 h 18"/>
                <a:gd name="T8" fmla="*/ 16 w 17"/>
                <a:gd name="T9" fmla="*/ 17 h 18"/>
                <a:gd name="T10" fmla="*/ 8 w 17"/>
                <a:gd name="T11" fmla="*/ 17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18"/>
                <a:gd name="T20" fmla="*/ 17 w 17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18">
                  <a:moveTo>
                    <a:pt x="8" y="17"/>
                  </a:moveTo>
                  <a:lnTo>
                    <a:pt x="0" y="0"/>
                  </a:lnTo>
                  <a:lnTo>
                    <a:pt x="11" y="3"/>
                  </a:lnTo>
                  <a:lnTo>
                    <a:pt x="16" y="10"/>
                  </a:lnTo>
                  <a:lnTo>
                    <a:pt x="16" y="17"/>
                  </a:lnTo>
                  <a:lnTo>
                    <a:pt x="8" y="17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409" name="Freeform 176"/>
            <p:cNvSpPr>
              <a:spLocks/>
            </p:cNvSpPr>
            <p:nvPr/>
          </p:nvSpPr>
          <p:spPr bwMode="auto">
            <a:xfrm>
              <a:off x="4325" y="3071"/>
              <a:ext cx="23" cy="27"/>
            </a:xfrm>
            <a:custGeom>
              <a:avLst/>
              <a:gdLst>
                <a:gd name="T0" fmla="*/ 22 w 23"/>
                <a:gd name="T1" fmla="*/ 0 h 27"/>
                <a:gd name="T2" fmla="*/ 8 w 23"/>
                <a:gd name="T3" fmla="*/ 12 h 27"/>
                <a:gd name="T4" fmla="*/ 15 w 23"/>
                <a:gd name="T5" fmla="*/ 12 h 27"/>
                <a:gd name="T6" fmla="*/ 22 w 23"/>
                <a:gd name="T7" fmla="*/ 12 h 27"/>
                <a:gd name="T8" fmla="*/ 17 w 23"/>
                <a:gd name="T9" fmla="*/ 19 h 27"/>
                <a:gd name="T10" fmla="*/ 10 w 23"/>
                <a:gd name="T11" fmla="*/ 24 h 27"/>
                <a:gd name="T12" fmla="*/ 3 w 23"/>
                <a:gd name="T13" fmla="*/ 26 h 27"/>
                <a:gd name="T14" fmla="*/ 0 w 23"/>
                <a:gd name="T15" fmla="*/ 17 h 27"/>
                <a:gd name="T16" fmla="*/ 8 w 23"/>
                <a:gd name="T17" fmla="*/ 12 h 27"/>
                <a:gd name="T18" fmla="*/ 22 w 23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27"/>
                <a:gd name="T32" fmla="*/ 23 w 23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27">
                  <a:moveTo>
                    <a:pt x="22" y="0"/>
                  </a:moveTo>
                  <a:lnTo>
                    <a:pt x="8" y="12"/>
                  </a:lnTo>
                  <a:lnTo>
                    <a:pt x="15" y="12"/>
                  </a:lnTo>
                  <a:lnTo>
                    <a:pt x="22" y="12"/>
                  </a:lnTo>
                  <a:lnTo>
                    <a:pt x="17" y="19"/>
                  </a:lnTo>
                  <a:lnTo>
                    <a:pt x="10" y="24"/>
                  </a:lnTo>
                  <a:lnTo>
                    <a:pt x="3" y="26"/>
                  </a:lnTo>
                  <a:lnTo>
                    <a:pt x="0" y="17"/>
                  </a:lnTo>
                  <a:lnTo>
                    <a:pt x="8" y="12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410" name="Freeform 177"/>
            <p:cNvSpPr>
              <a:spLocks/>
            </p:cNvSpPr>
            <p:nvPr/>
          </p:nvSpPr>
          <p:spPr bwMode="auto">
            <a:xfrm>
              <a:off x="4347" y="3097"/>
              <a:ext cx="17" cy="23"/>
            </a:xfrm>
            <a:custGeom>
              <a:avLst/>
              <a:gdLst>
                <a:gd name="T0" fmla="*/ 0 w 17"/>
                <a:gd name="T1" fmla="*/ 22 h 23"/>
                <a:gd name="T2" fmla="*/ 8 w 17"/>
                <a:gd name="T3" fmla="*/ 0 h 23"/>
                <a:gd name="T4" fmla="*/ 16 w 17"/>
                <a:gd name="T5" fmla="*/ 8 h 23"/>
                <a:gd name="T6" fmla="*/ 16 w 17"/>
                <a:gd name="T7" fmla="*/ 15 h 23"/>
                <a:gd name="T8" fmla="*/ 3 w 17"/>
                <a:gd name="T9" fmla="*/ 17 h 23"/>
                <a:gd name="T10" fmla="*/ 0 w 17"/>
                <a:gd name="T11" fmla="*/ 22 h 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23"/>
                <a:gd name="T20" fmla="*/ 17 w 17"/>
                <a:gd name="T21" fmla="*/ 23 h 2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23">
                  <a:moveTo>
                    <a:pt x="0" y="22"/>
                  </a:moveTo>
                  <a:lnTo>
                    <a:pt x="8" y="0"/>
                  </a:lnTo>
                  <a:lnTo>
                    <a:pt x="16" y="8"/>
                  </a:lnTo>
                  <a:lnTo>
                    <a:pt x="16" y="15"/>
                  </a:lnTo>
                  <a:lnTo>
                    <a:pt x="3" y="17"/>
                  </a:lnTo>
                  <a:lnTo>
                    <a:pt x="0" y="22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411" name="Freeform 178"/>
            <p:cNvSpPr>
              <a:spLocks/>
            </p:cNvSpPr>
            <p:nvPr/>
          </p:nvSpPr>
          <p:spPr bwMode="auto">
            <a:xfrm>
              <a:off x="4373" y="3119"/>
              <a:ext cx="23" cy="17"/>
            </a:xfrm>
            <a:custGeom>
              <a:avLst/>
              <a:gdLst>
                <a:gd name="T0" fmla="*/ 22 w 23"/>
                <a:gd name="T1" fmla="*/ 0 h 17"/>
                <a:gd name="T2" fmla="*/ 0 w 23"/>
                <a:gd name="T3" fmla="*/ 0 h 17"/>
                <a:gd name="T4" fmla="*/ 8 w 23"/>
                <a:gd name="T5" fmla="*/ 0 h 17"/>
                <a:gd name="T6" fmla="*/ 15 w 23"/>
                <a:gd name="T7" fmla="*/ 0 h 17"/>
                <a:gd name="T8" fmla="*/ 8 w 23"/>
                <a:gd name="T9" fmla="*/ 16 h 17"/>
                <a:gd name="T10" fmla="*/ 0 w 23"/>
                <a:gd name="T11" fmla="*/ 16 h 17"/>
                <a:gd name="T12" fmla="*/ 5 w 23"/>
                <a:gd name="T13" fmla="*/ 0 h 17"/>
                <a:gd name="T14" fmla="*/ 22 w 23"/>
                <a:gd name="T15" fmla="*/ 0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"/>
                <a:gd name="T25" fmla="*/ 0 h 17"/>
                <a:gd name="T26" fmla="*/ 23 w 23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" h="17">
                  <a:moveTo>
                    <a:pt x="22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5" y="0"/>
                  </a:lnTo>
                  <a:lnTo>
                    <a:pt x="8" y="16"/>
                  </a:lnTo>
                  <a:lnTo>
                    <a:pt x="0" y="16"/>
                  </a:lnTo>
                  <a:lnTo>
                    <a:pt x="5" y="0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412" name="Freeform 179"/>
            <p:cNvSpPr>
              <a:spLocks/>
            </p:cNvSpPr>
            <p:nvPr/>
          </p:nvSpPr>
          <p:spPr bwMode="auto">
            <a:xfrm>
              <a:off x="4252" y="3064"/>
              <a:ext cx="91" cy="102"/>
            </a:xfrm>
            <a:custGeom>
              <a:avLst/>
              <a:gdLst>
                <a:gd name="T0" fmla="*/ 0 w 91"/>
                <a:gd name="T1" fmla="*/ 7 h 102"/>
                <a:gd name="T2" fmla="*/ 0 w 91"/>
                <a:gd name="T3" fmla="*/ 0 h 102"/>
                <a:gd name="T4" fmla="*/ 7 w 91"/>
                <a:gd name="T5" fmla="*/ 0 h 102"/>
                <a:gd name="T6" fmla="*/ 12 w 91"/>
                <a:gd name="T7" fmla="*/ 7 h 102"/>
                <a:gd name="T8" fmla="*/ 19 w 91"/>
                <a:gd name="T9" fmla="*/ 14 h 102"/>
                <a:gd name="T10" fmla="*/ 26 w 91"/>
                <a:gd name="T11" fmla="*/ 19 h 102"/>
                <a:gd name="T12" fmla="*/ 34 w 91"/>
                <a:gd name="T13" fmla="*/ 24 h 102"/>
                <a:gd name="T14" fmla="*/ 41 w 91"/>
                <a:gd name="T15" fmla="*/ 29 h 102"/>
                <a:gd name="T16" fmla="*/ 47 w 91"/>
                <a:gd name="T17" fmla="*/ 33 h 102"/>
                <a:gd name="T18" fmla="*/ 49 w 91"/>
                <a:gd name="T19" fmla="*/ 43 h 102"/>
                <a:gd name="T20" fmla="*/ 57 w 91"/>
                <a:gd name="T21" fmla="*/ 48 h 102"/>
                <a:gd name="T22" fmla="*/ 61 w 91"/>
                <a:gd name="T23" fmla="*/ 55 h 102"/>
                <a:gd name="T24" fmla="*/ 69 w 91"/>
                <a:gd name="T25" fmla="*/ 57 h 102"/>
                <a:gd name="T26" fmla="*/ 71 w 91"/>
                <a:gd name="T27" fmla="*/ 65 h 102"/>
                <a:gd name="T28" fmla="*/ 78 w 91"/>
                <a:gd name="T29" fmla="*/ 67 h 102"/>
                <a:gd name="T30" fmla="*/ 81 w 91"/>
                <a:gd name="T31" fmla="*/ 74 h 102"/>
                <a:gd name="T32" fmla="*/ 88 w 91"/>
                <a:gd name="T33" fmla="*/ 79 h 102"/>
                <a:gd name="T34" fmla="*/ 90 w 91"/>
                <a:gd name="T35" fmla="*/ 86 h 102"/>
                <a:gd name="T36" fmla="*/ 90 w 91"/>
                <a:gd name="T37" fmla="*/ 93 h 102"/>
                <a:gd name="T38" fmla="*/ 83 w 91"/>
                <a:gd name="T39" fmla="*/ 98 h 102"/>
                <a:gd name="T40" fmla="*/ 76 w 91"/>
                <a:gd name="T41" fmla="*/ 101 h 102"/>
                <a:gd name="T42" fmla="*/ 69 w 91"/>
                <a:gd name="T43" fmla="*/ 101 h 102"/>
                <a:gd name="T44" fmla="*/ 61 w 91"/>
                <a:gd name="T45" fmla="*/ 98 h 102"/>
                <a:gd name="T46" fmla="*/ 59 w 91"/>
                <a:gd name="T47" fmla="*/ 91 h 102"/>
                <a:gd name="T48" fmla="*/ 52 w 91"/>
                <a:gd name="T49" fmla="*/ 89 h 102"/>
                <a:gd name="T50" fmla="*/ 47 w 91"/>
                <a:gd name="T51" fmla="*/ 81 h 102"/>
                <a:gd name="T52" fmla="*/ 38 w 91"/>
                <a:gd name="T53" fmla="*/ 72 h 102"/>
                <a:gd name="T54" fmla="*/ 31 w 91"/>
                <a:gd name="T55" fmla="*/ 60 h 102"/>
                <a:gd name="T56" fmla="*/ 26 w 91"/>
                <a:gd name="T57" fmla="*/ 53 h 102"/>
                <a:gd name="T58" fmla="*/ 19 w 91"/>
                <a:gd name="T59" fmla="*/ 45 h 102"/>
                <a:gd name="T60" fmla="*/ 12 w 91"/>
                <a:gd name="T61" fmla="*/ 41 h 102"/>
                <a:gd name="T62" fmla="*/ 10 w 91"/>
                <a:gd name="T63" fmla="*/ 31 h 102"/>
                <a:gd name="T64" fmla="*/ 7 w 91"/>
                <a:gd name="T65" fmla="*/ 21 h 102"/>
                <a:gd name="T66" fmla="*/ 5 w 91"/>
                <a:gd name="T67" fmla="*/ 14 h 102"/>
                <a:gd name="T68" fmla="*/ 0 w 91"/>
                <a:gd name="T69" fmla="*/ 7 h 10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1"/>
                <a:gd name="T106" fmla="*/ 0 h 102"/>
                <a:gd name="T107" fmla="*/ 91 w 91"/>
                <a:gd name="T108" fmla="*/ 102 h 10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1" h="102">
                  <a:moveTo>
                    <a:pt x="0" y="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2" y="7"/>
                  </a:lnTo>
                  <a:lnTo>
                    <a:pt x="19" y="14"/>
                  </a:lnTo>
                  <a:lnTo>
                    <a:pt x="26" y="19"/>
                  </a:lnTo>
                  <a:lnTo>
                    <a:pt x="34" y="24"/>
                  </a:lnTo>
                  <a:lnTo>
                    <a:pt x="41" y="29"/>
                  </a:lnTo>
                  <a:lnTo>
                    <a:pt x="47" y="33"/>
                  </a:lnTo>
                  <a:lnTo>
                    <a:pt x="49" y="43"/>
                  </a:lnTo>
                  <a:lnTo>
                    <a:pt x="57" y="48"/>
                  </a:lnTo>
                  <a:lnTo>
                    <a:pt x="61" y="55"/>
                  </a:lnTo>
                  <a:lnTo>
                    <a:pt x="69" y="57"/>
                  </a:lnTo>
                  <a:lnTo>
                    <a:pt x="71" y="65"/>
                  </a:lnTo>
                  <a:lnTo>
                    <a:pt x="78" y="67"/>
                  </a:lnTo>
                  <a:lnTo>
                    <a:pt x="81" y="74"/>
                  </a:lnTo>
                  <a:lnTo>
                    <a:pt x="88" y="79"/>
                  </a:lnTo>
                  <a:lnTo>
                    <a:pt x="90" y="86"/>
                  </a:lnTo>
                  <a:lnTo>
                    <a:pt x="90" y="93"/>
                  </a:lnTo>
                  <a:lnTo>
                    <a:pt x="83" y="98"/>
                  </a:lnTo>
                  <a:lnTo>
                    <a:pt x="76" y="101"/>
                  </a:lnTo>
                  <a:lnTo>
                    <a:pt x="69" y="101"/>
                  </a:lnTo>
                  <a:lnTo>
                    <a:pt x="61" y="98"/>
                  </a:lnTo>
                  <a:lnTo>
                    <a:pt x="59" y="91"/>
                  </a:lnTo>
                  <a:lnTo>
                    <a:pt x="52" y="89"/>
                  </a:lnTo>
                  <a:lnTo>
                    <a:pt x="47" y="81"/>
                  </a:lnTo>
                  <a:lnTo>
                    <a:pt x="38" y="72"/>
                  </a:lnTo>
                  <a:lnTo>
                    <a:pt x="31" y="60"/>
                  </a:lnTo>
                  <a:lnTo>
                    <a:pt x="26" y="53"/>
                  </a:lnTo>
                  <a:lnTo>
                    <a:pt x="19" y="45"/>
                  </a:lnTo>
                  <a:lnTo>
                    <a:pt x="12" y="41"/>
                  </a:lnTo>
                  <a:lnTo>
                    <a:pt x="10" y="31"/>
                  </a:lnTo>
                  <a:lnTo>
                    <a:pt x="7" y="21"/>
                  </a:lnTo>
                  <a:lnTo>
                    <a:pt x="5" y="14"/>
                  </a:lnTo>
                  <a:lnTo>
                    <a:pt x="0" y="7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413" name="Freeform 180"/>
            <p:cNvSpPr>
              <a:spLocks/>
            </p:cNvSpPr>
            <p:nvPr/>
          </p:nvSpPr>
          <p:spPr bwMode="auto">
            <a:xfrm>
              <a:off x="4247" y="3263"/>
              <a:ext cx="17" cy="17"/>
            </a:xfrm>
            <a:custGeom>
              <a:avLst/>
              <a:gdLst>
                <a:gd name="T0" fmla="*/ 8 w 17"/>
                <a:gd name="T1" fmla="*/ 0 h 17"/>
                <a:gd name="T2" fmla="*/ 16 w 17"/>
                <a:gd name="T3" fmla="*/ 9 h 17"/>
                <a:gd name="T4" fmla="*/ 4 w 17"/>
                <a:gd name="T5" fmla="*/ 16 h 17"/>
                <a:gd name="T6" fmla="*/ 0 w 17"/>
                <a:gd name="T7" fmla="*/ 6 h 17"/>
                <a:gd name="T8" fmla="*/ 11 w 17"/>
                <a:gd name="T9" fmla="*/ 0 h 17"/>
                <a:gd name="T10" fmla="*/ 8 w 17"/>
                <a:gd name="T11" fmla="*/ 0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17"/>
                <a:gd name="T20" fmla="*/ 17 w 17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17">
                  <a:moveTo>
                    <a:pt x="8" y="0"/>
                  </a:moveTo>
                  <a:lnTo>
                    <a:pt x="16" y="9"/>
                  </a:lnTo>
                  <a:lnTo>
                    <a:pt x="4" y="1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8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414" name="Freeform 181"/>
            <p:cNvSpPr>
              <a:spLocks/>
            </p:cNvSpPr>
            <p:nvPr/>
          </p:nvSpPr>
          <p:spPr bwMode="auto">
            <a:xfrm>
              <a:off x="4247" y="3292"/>
              <a:ext cx="17" cy="20"/>
            </a:xfrm>
            <a:custGeom>
              <a:avLst/>
              <a:gdLst>
                <a:gd name="T0" fmla="*/ 8 w 17"/>
                <a:gd name="T1" fmla="*/ 19 h 20"/>
                <a:gd name="T2" fmla="*/ 0 w 17"/>
                <a:gd name="T3" fmla="*/ 0 h 20"/>
                <a:gd name="T4" fmla="*/ 11 w 17"/>
                <a:gd name="T5" fmla="*/ 0 h 20"/>
                <a:gd name="T6" fmla="*/ 16 w 17"/>
                <a:gd name="T7" fmla="*/ 7 h 20"/>
                <a:gd name="T8" fmla="*/ 11 w 17"/>
                <a:gd name="T9" fmla="*/ 14 h 20"/>
                <a:gd name="T10" fmla="*/ 8 w 17"/>
                <a:gd name="T11" fmla="*/ 19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20"/>
                <a:gd name="T20" fmla="*/ 17 w 17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20">
                  <a:moveTo>
                    <a:pt x="8" y="19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16" y="7"/>
                  </a:lnTo>
                  <a:lnTo>
                    <a:pt x="11" y="14"/>
                  </a:lnTo>
                  <a:lnTo>
                    <a:pt x="8" y="19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415" name="Freeform 182"/>
            <p:cNvSpPr>
              <a:spLocks/>
            </p:cNvSpPr>
            <p:nvPr/>
          </p:nvSpPr>
          <p:spPr bwMode="auto">
            <a:xfrm>
              <a:off x="4230" y="3306"/>
              <a:ext cx="23" cy="37"/>
            </a:xfrm>
            <a:custGeom>
              <a:avLst/>
              <a:gdLst>
                <a:gd name="T0" fmla="*/ 22 w 23"/>
                <a:gd name="T1" fmla="*/ 5 h 37"/>
                <a:gd name="T2" fmla="*/ 3 w 23"/>
                <a:gd name="T3" fmla="*/ 7 h 37"/>
                <a:gd name="T4" fmla="*/ 5 w 23"/>
                <a:gd name="T5" fmla="*/ 0 h 37"/>
                <a:gd name="T6" fmla="*/ 12 w 23"/>
                <a:gd name="T7" fmla="*/ 0 h 37"/>
                <a:gd name="T8" fmla="*/ 12 w 23"/>
                <a:gd name="T9" fmla="*/ 7 h 37"/>
                <a:gd name="T10" fmla="*/ 12 w 23"/>
                <a:gd name="T11" fmla="*/ 15 h 37"/>
                <a:gd name="T12" fmla="*/ 12 w 23"/>
                <a:gd name="T13" fmla="*/ 22 h 37"/>
                <a:gd name="T14" fmla="*/ 12 w 23"/>
                <a:gd name="T15" fmla="*/ 29 h 37"/>
                <a:gd name="T16" fmla="*/ 8 w 23"/>
                <a:gd name="T17" fmla="*/ 36 h 37"/>
                <a:gd name="T18" fmla="*/ 0 w 23"/>
                <a:gd name="T19" fmla="*/ 36 h 37"/>
                <a:gd name="T20" fmla="*/ 0 w 23"/>
                <a:gd name="T21" fmla="*/ 29 h 37"/>
                <a:gd name="T22" fmla="*/ 0 w 23"/>
                <a:gd name="T23" fmla="*/ 19 h 37"/>
                <a:gd name="T24" fmla="*/ 0 w 23"/>
                <a:gd name="T25" fmla="*/ 10 h 37"/>
                <a:gd name="T26" fmla="*/ 22 w 23"/>
                <a:gd name="T27" fmla="*/ 5 h 3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3"/>
                <a:gd name="T43" fmla="*/ 0 h 37"/>
                <a:gd name="T44" fmla="*/ 23 w 23"/>
                <a:gd name="T45" fmla="*/ 37 h 3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3" h="37">
                  <a:moveTo>
                    <a:pt x="22" y="5"/>
                  </a:moveTo>
                  <a:lnTo>
                    <a:pt x="3" y="7"/>
                  </a:lnTo>
                  <a:lnTo>
                    <a:pt x="5" y="0"/>
                  </a:lnTo>
                  <a:lnTo>
                    <a:pt x="12" y="0"/>
                  </a:lnTo>
                  <a:lnTo>
                    <a:pt x="12" y="7"/>
                  </a:lnTo>
                  <a:lnTo>
                    <a:pt x="12" y="15"/>
                  </a:lnTo>
                  <a:lnTo>
                    <a:pt x="12" y="22"/>
                  </a:lnTo>
                  <a:lnTo>
                    <a:pt x="12" y="29"/>
                  </a:lnTo>
                  <a:lnTo>
                    <a:pt x="8" y="36"/>
                  </a:lnTo>
                  <a:lnTo>
                    <a:pt x="0" y="36"/>
                  </a:lnTo>
                  <a:lnTo>
                    <a:pt x="0" y="29"/>
                  </a:lnTo>
                  <a:lnTo>
                    <a:pt x="0" y="19"/>
                  </a:lnTo>
                  <a:lnTo>
                    <a:pt x="0" y="10"/>
                  </a:lnTo>
                  <a:lnTo>
                    <a:pt x="22" y="5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416" name="Freeform 183"/>
            <p:cNvSpPr>
              <a:spLocks/>
            </p:cNvSpPr>
            <p:nvPr/>
          </p:nvSpPr>
          <p:spPr bwMode="auto">
            <a:xfrm>
              <a:off x="4299" y="3388"/>
              <a:ext cx="18" cy="22"/>
            </a:xfrm>
            <a:custGeom>
              <a:avLst/>
              <a:gdLst>
                <a:gd name="T0" fmla="*/ 0 w 18"/>
                <a:gd name="T1" fmla="*/ 19 h 22"/>
                <a:gd name="T2" fmla="*/ 14 w 18"/>
                <a:gd name="T3" fmla="*/ 0 h 22"/>
                <a:gd name="T4" fmla="*/ 14 w 18"/>
                <a:gd name="T5" fmla="*/ 7 h 22"/>
                <a:gd name="T6" fmla="*/ 14 w 18"/>
                <a:gd name="T7" fmla="*/ 14 h 22"/>
                <a:gd name="T8" fmla="*/ 17 w 18"/>
                <a:gd name="T9" fmla="*/ 21 h 22"/>
                <a:gd name="T10" fmla="*/ 10 w 18"/>
                <a:gd name="T11" fmla="*/ 21 h 22"/>
                <a:gd name="T12" fmla="*/ 2 w 18"/>
                <a:gd name="T13" fmla="*/ 21 h 22"/>
                <a:gd name="T14" fmla="*/ 0 w 18"/>
                <a:gd name="T15" fmla="*/ 19 h 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"/>
                <a:gd name="T25" fmla="*/ 0 h 22"/>
                <a:gd name="T26" fmla="*/ 18 w 18"/>
                <a:gd name="T27" fmla="*/ 22 h 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" h="22">
                  <a:moveTo>
                    <a:pt x="0" y="19"/>
                  </a:moveTo>
                  <a:lnTo>
                    <a:pt x="14" y="0"/>
                  </a:lnTo>
                  <a:lnTo>
                    <a:pt x="14" y="7"/>
                  </a:lnTo>
                  <a:lnTo>
                    <a:pt x="14" y="14"/>
                  </a:lnTo>
                  <a:lnTo>
                    <a:pt x="17" y="21"/>
                  </a:lnTo>
                  <a:lnTo>
                    <a:pt x="10" y="21"/>
                  </a:lnTo>
                  <a:lnTo>
                    <a:pt x="2" y="21"/>
                  </a:lnTo>
                  <a:lnTo>
                    <a:pt x="0" y="19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417" name="Freeform 184"/>
            <p:cNvSpPr>
              <a:spLocks/>
            </p:cNvSpPr>
            <p:nvPr/>
          </p:nvSpPr>
          <p:spPr bwMode="auto">
            <a:xfrm>
              <a:off x="4299" y="3407"/>
              <a:ext cx="23" cy="30"/>
            </a:xfrm>
            <a:custGeom>
              <a:avLst/>
              <a:gdLst>
                <a:gd name="T0" fmla="*/ 0 w 23"/>
                <a:gd name="T1" fmla="*/ 0 h 30"/>
                <a:gd name="T2" fmla="*/ 17 w 23"/>
                <a:gd name="T3" fmla="*/ 19 h 30"/>
                <a:gd name="T4" fmla="*/ 22 w 23"/>
                <a:gd name="T5" fmla="*/ 26 h 30"/>
                <a:gd name="T6" fmla="*/ 14 w 23"/>
                <a:gd name="T7" fmla="*/ 29 h 30"/>
                <a:gd name="T8" fmla="*/ 10 w 23"/>
                <a:gd name="T9" fmla="*/ 22 h 30"/>
                <a:gd name="T10" fmla="*/ 0 w 23"/>
                <a:gd name="T11" fmla="*/ 0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30"/>
                <a:gd name="T20" fmla="*/ 23 w 23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30">
                  <a:moveTo>
                    <a:pt x="0" y="0"/>
                  </a:moveTo>
                  <a:lnTo>
                    <a:pt x="17" y="19"/>
                  </a:lnTo>
                  <a:lnTo>
                    <a:pt x="22" y="26"/>
                  </a:lnTo>
                  <a:lnTo>
                    <a:pt x="14" y="29"/>
                  </a:lnTo>
                  <a:lnTo>
                    <a:pt x="10" y="2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418" name="Freeform 185"/>
            <p:cNvSpPr>
              <a:spLocks/>
            </p:cNvSpPr>
            <p:nvPr/>
          </p:nvSpPr>
          <p:spPr bwMode="auto">
            <a:xfrm>
              <a:off x="4039" y="3421"/>
              <a:ext cx="23" cy="35"/>
            </a:xfrm>
            <a:custGeom>
              <a:avLst/>
              <a:gdLst>
                <a:gd name="T0" fmla="*/ 22 w 23"/>
                <a:gd name="T1" fmla="*/ 34 h 35"/>
                <a:gd name="T2" fmla="*/ 3 w 23"/>
                <a:gd name="T3" fmla="*/ 32 h 35"/>
                <a:gd name="T4" fmla="*/ 5 w 23"/>
                <a:gd name="T5" fmla="*/ 24 h 35"/>
                <a:gd name="T6" fmla="*/ 8 w 23"/>
                <a:gd name="T7" fmla="*/ 17 h 35"/>
                <a:gd name="T8" fmla="*/ 0 w 23"/>
                <a:gd name="T9" fmla="*/ 15 h 35"/>
                <a:gd name="T10" fmla="*/ 0 w 23"/>
                <a:gd name="T11" fmla="*/ 8 h 35"/>
                <a:gd name="T12" fmla="*/ 5 w 23"/>
                <a:gd name="T13" fmla="*/ 0 h 35"/>
                <a:gd name="T14" fmla="*/ 12 w 23"/>
                <a:gd name="T15" fmla="*/ 0 h 35"/>
                <a:gd name="T16" fmla="*/ 15 w 23"/>
                <a:gd name="T17" fmla="*/ 8 h 35"/>
                <a:gd name="T18" fmla="*/ 15 w 23"/>
                <a:gd name="T19" fmla="*/ 15 h 35"/>
                <a:gd name="T20" fmla="*/ 12 w 23"/>
                <a:gd name="T21" fmla="*/ 22 h 35"/>
                <a:gd name="T22" fmla="*/ 12 w 23"/>
                <a:gd name="T23" fmla="*/ 29 h 35"/>
                <a:gd name="T24" fmla="*/ 22 w 23"/>
                <a:gd name="T25" fmla="*/ 34 h 3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3"/>
                <a:gd name="T40" fmla="*/ 0 h 35"/>
                <a:gd name="T41" fmla="*/ 23 w 23"/>
                <a:gd name="T42" fmla="*/ 35 h 3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3" h="35">
                  <a:moveTo>
                    <a:pt x="22" y="34"/>
                  </a:moveTo>
                  <a:lnTo>
                    <a:pt x="3" y="32"/>
                  </a:lnTo>
                  <a:lnTo>
                    <a:pt x="5" y="24"/>
                  </a:lnTo>
                  <a:lnTo>
                    <a:pt x="8" y="17"/>
                  </a:lnTo>
                  <a:lnTo>
                    <a:pt x="0" y="15"/>
                  </a:lnTo>
                  <a:lnTo>
                    <a:pt x="0" y="8"/>
                  </a:lnTo>
                  <a:lnTo>
                    <a:pt x="5" y="0"/>
                  </a:lnTo>
                  <a:lnTo>
                    <a:pt x="12" y="0"/>
                  </a:lnTo>
                  <a:lnTo>
                    <a:pt x="15" y="8"/>
                  </a:lnTo>
                  <a:lnTo>
                    <a:pt x="15" y="15"/>
                  </a:lnTo>
                  <a:lnTo>
                    <a:pt x="12" y="22"/>
                  </a:lnTo>
                  <a:lnTo>
                    <a:pt x="12" y="29"/>
                  </a:lnTo>
                  <a:lnTo>
                    <a:pt x="22" y="3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419" name="Freeform 186"/>
            <p:cNvSpPr>
              <a:spLocks/>
            </p:cNvSpPr>
            <p:nvPr/>
          </p:nvSpPr>
          <p:spPr bwMode="auto">
            <a:xfrm>
              <a:off x="4034" y="3516"/>
              <a:ext cx="17" cy="17"/>
            </a:xfrm>
            <a:custGeom>
              <a:avLst/>
              <a:gdLst>
                <a:gd name="T0" fmla="*/ 8 w 17"/>
                <a:gd name="T1" fmla="*/ 0 h 17"/>
                <a:gd name="T2" fmla="*/ 16 w 17"/>
                <a:gd name="T3" fmla="*/ 9 h 17"/>
                <a:gd name="T4" fmla="*/ 4 w 17"/>
                <a:gd name="T5" fmla="*/ 16 h 17"/>
                <a:gd name="T6" fmla="*/ 0 w 17"/>
                <a:gd name="T7" fmla="*/ 6 h 17"/>
                <a:gd name="T8" fmla="*/ 11 w 17"/>
                <a:gd name="T9" fmla="*/ 0 h 17"/>
                <a:gd name="T10" fmla="*/ 8 w 17"/>
                <a:gd name="T11" fmla="*/ 0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17"/>
                <a:gd name="T20" fmla="*/ 17 w 17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17">
                  <a:moveTo>
                    <a:pt x="8" y="0"/>
                  </a:moveTo>
                  <a:lnTo>
                    <a:pt x="16" y="9"/>
                  </a:lnTo>
                  <a:lnTo>
                    <a:pt x="4" y="1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8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420" name="Freeform 187"/>
            <p:cNvSpPr>
              <a:spLocks/>
            </p:cNvSpPr>
            <p:nvPr/>
          </p:nvSpPr>
          <p:spPr bwMode="auto">
            <a:xfrm>
              <a:off x="4417" y="3646"/>
              <a:ext cx="165" cy="291"/>
            </a:xfrm>
            <a:custGeom>
              <a:avLst/>
              <a:gdLst>
                <a:gd name="T0" fmla="*/ 43 w 165"/>
                <a:gd name="T1" fmla="*/ 112 h 291"/>
                <a:gd name="T2" fmla="*/ 43 w 165"/>
                <a:gd name="T3" fmla="*/ 98 h 291"/>
                <a:gd name="T4" fmla="*/ 43 w 165"/>
                <a:gd name="T5" fmla="*/ 84 h 291"/>
                <a:gd name="T6" fmla="*/ 43 w 165"/>
                <a:gd name="T7" fmla="*/ 69 h 291"/>
                <a:gd name="T8" fmla="*/ 33 w 165"/>
                <a:gd name="T9" fmla="*/ 55 h 291"/>
                <a:gd name="T10" fmla="*/ 21 w 165"/>
                <a:gd name="T11" fmla="*/ 38 h 291"/>
                <a:gd name="T12" fmla="*/ 16 w 165"/>
                <a:gd name="T13" fmla="*/ 24 h 291"/>
                <a:gd name="T14" fmla="*/ 16 w 165"/>
                <a:gd name="T15" fmla="*/ 9 h 291"/>
                <a:gd name="T16" fmla="*/ 26 w 165"/>
                <a:gd name="T17" fmla="*/ 0 h 291"/>
                <a:gd name="T18" fmla="*/ 38 w 165"/>
                <a:gd name="T19" fmla="*/ 12 h 291"/>
                <a:gd name="T20" fmla="*/ 48 w 165"/>
                <a:gd name="T21" fmla="*/ 19 h 291"/>
                <a:gd name="T22" fmla="*/ 55 w 165"/>
                <a:gd name="T23" fmla="*/ 36 h 291"/>
                <a:gd name="T24" fmla="*/ 57 w 165"/>
                <a:gd name="T25" fmla="*/ 50 h 291"/>
                <a:gd name="T26" fmla="*/ 57 w 165"/>
                <a:gd name="T27" fmla="*/ 67 h 291"/>
                <a:gd name="T28" fmla="*/ 72 w 165"/>
                <a:gd name="T29" fmla="*/ 79 h 291"/>
                <a:gd name="T30" fmla="*/ 85 w 165"/>
                <a:gd name="T31" fmla="*/ 84 h 291"/>
                <a:gd name="T32" fmla="*/ 95 w 165"/>
                <a:gd name="T33" fmla="*/ 100 h 291"/>
                <a:gd name="T34" fmla="*/ 97 w 165"/>
                <a:gd name="T35" fmla="*/ 115 h 291"/>
                <a:gd name="T36" fmla="*/ 111 w 165"/>
                <a:gd name="T37" fmla="*/ 117 h 291"/>
                <a:gd name="T38" fmla="*/ 126 w 165"/>
                <a:gd name="T39" fmla="*/ 120 h 291"/>
                <a:gd name="T40" fmla="*/ 140 w 165"/>
                <a:gd name="T41" fmla="*/ 122 h 291"/>
                <a:gd name="T42" fmla="*/ 157 w 165"/>
                <a:gd name="T43" fmla="*/ 122 h 291"/>
                <a:gd name="T44" fmla="*/ 164 w 165"/>
                <a:gd name="T45" fmla="*/ 122 h 291"/>
                <a:gd name="T46" fmla="*/ 157 w 165"/>
                <a:gd name="T47" fmla="*/ 132 h 291"/>
                <a:gd name="T48" fmla="*/ 150 w 165"/>
                <a:gd name="T49" fmla="*/ 146 h 291"/>
                <a:gd name="T50" fmla="*/ 143 w 165"/>
                <a:gd name="T51" fmla="*/ 160 h 291"/>
                <a:gd name="T52" fmla="*/ 138 w 165"/>
                <a:gd name="T53" fmla="*/ 175 h 291"/>
                <a:gd name="T54" fmla="*/ 123 w 165"/>
                <a:gd name="T55" fmla="*/ 184 h 291"/>
                <a:gd name="T56" fmla="*/ 109 w 165"/>
                <a:gd name="T57" fmla="*/ 189 h 291"/>
                <a:gd name="T58" fmla="*/ 99 w 165"/>
                <a:gd name="T59" fmla="*/ 201 h 291"/>
                <a:gd name="T60" fmla="*/ 97 w 165"/>
                <a:gd name="T61" fmla="*/ 216 h 291"/>
                <a:gd name="T62" fmla="*/ 83 w 165"/>
                <a:gd name="T63" fmla="*/ 228 h 291"/>
                <a:gd name="T64" fmla="*/ 74 w 165"/>
                <a:gd name="T65" fmla="*/ 242 h 291"/>
                <a:gd name="T66" fmla="*/ 62 w 165"/>
                <a:gd name="T67" fmla="*/ 256 h 291"/>
                <a:gd name="T68" fmla="*/ 50 w 165"/>
                <a:gd name="T69" fmla="*/ 268 h 291"/>
                <a:gd name="T70" fmla="*/ 38 w 165"/>
                <a:gd name="T71" fmla="*/ 280 h 291"/>
                <a:gd name="T72" fmla="*/ 26 w 165"/>
                <a:gd name="T73" fmla="*/ 288 h 291"/>
                <a:gd name="T74" fmla="*/ 14 w 165"/>
                <a:gd name="T75" fmla="*/ 283 h 291"/>
                <a:gd name="T76" fmla="*/ 4 w 165"/>
                <a:gd name="T77" fmla="*/ 268 h 291"/>
                <a:gd name="T78" fmla="*/ 12 w 165"/>
                <a:gd name="T79" fmla="*/ 256 h 291"/>
                <a:gd name="T80" fmla="*/ 19 w 165"/>
                <a:gd name="T81" fmla="*/ 242 h 291"/>
                <a:gd name="T82" fmla="*/ 21 w 165"/>
                <a:gd name="T83" fmla="*/ 228 h 291"/>
                <a:gd name="T84" fmla="*/ 21 w 165"/>
                <a:gd name="T85" fmla="*/ 213 h 291"/>
                <a:gd name="T86" fmla="*/ 7 w 165"/>
                <a:gd name="T87" fmla="*/ 208 h 291"/>
                <a:gd name="T88" fmla="*/ 0 w 165"/>
                <a:gd name="T89" fmla="*/ 194 h 291"/>
                <a:gd name="T90" fmla="*/ 0 w 165"/>
                <a:gd name="T91" fmla="*/ 177 h 291"/>
                <a:gd name="T92" fmla="*/ 16 w 165"/>
                <a:gd name="T93" fmla="*/ 170 h 291"/>
                <a:gd name="T94" fmla="*/ 28 w 165"/>
                <a:gd name="T95" fmla="*/ 158 h 291"/>
                <a:gd name="T96" fmla="*/ 38 w 165"/>
                <a:gd name="T97" fmla="*/ 148 h 291"/>
                <a:gd name="T98" fmla="*/ 43 w 165"/>
                <a:gd name="T99" fmla="*/ 134 h 291"/>
                <a:gd name="T100" fmla="*/ 43 w 165"/>
                <a:gd name="T101" fmla="*/ 120 h 29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5"/>
                <a:gd name="T154" fmla="*/ 0 h 291"/>
                <a:gd name="T155" fmla="*/ 165 w 165"/>
                <a:gd name="T156" fmla="*/ 291 h 29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5" h="291">
                  <a:moveTo>
                    <a:pt x="43" y="122"/>
                  </a:moveTo>
                  <a:lnTo>
                    <a:pt x="43" y="112"/>
                  </a:lnTo>
                  <a:lnTo>
                    <a:pt x="43" y="105"/>
                  </a:lnTo>
                  <a:lnTo>
                    <a:pt x="43" y="98"/>
                  </a:lnTo>
                  <a:lnTo>
                    <a:pt x="43" y="91"/>
                  </a:lnTo>
                  <a:lnTo>
                    <a:pt x="43" y="84"/>
                  </a:lnTo>
                  <a:lnTo>
                    <a:pt x="43" y="76"/>
                  </a:lnTo>
                  <a:lnTo>
                    <a:pt x="43" y="69"/>
                  </a:lnTo>
                  <a:lnTo>
                    <a:pt x="40" y="62"/>
                  </a:lnTo>
                  <a:lnTo>
                    <a:pt x="33" y="55"/>
                  </a:lnTo>
                  <a:lnTo>
                    <a:pt x="26" y="48"/>
                  </a:lnTo>
                  <a:lnTo>
                    <a:pt x="21" y="38"/>
                  </a:lnTo>
                  <a:lnTo>
                    <a:pt x="16" y="31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16" y="9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1" y="7"/>
                  </a:lnTo>
                  <a:lnTo>
                    <a:pt x="38" y="12"/>
                  </a:lnTo>
                  <a:lnTo>
                    <a:pt x="45" y="12"/>
                  </a:lnTo>
                  <a:lnTo>
                    <a:pt x="48" y="19"/>
                  </a:lnTo>
                  <a:lnTo>
                    <a:pt x="52" y="26"/>
                  </a:lnTo>
                  <a:lnTo>
                    <a:pt x="55" y="36"/>
                  </a:lnTo>
                  <a:lnTo>
                    <a:pt x="57" y="43"/>
                  </a:lnTo>
                  <a:lnTo>
                    <a:pt x="57" y="50"/>
                  </a:lnTo>
                  <a:lnTo>
                    <a:pt x="57" y="60"/>
                  </a:lnTo>
                  <a:lnTo>
                    <a:pt x="57" y="67"/>
                  </a:lnTo>
                  <a:lnTo>
                    <a:pt x="64" y="74"/>
                  </a:lnTo>
                  <a:lnTo>
                    <a:pt x="72" y="79"/>
                  </a:lnTo>
                  <a:lnTo>
                    <a:pt x="79" y="79"/>
                  </a:lnTo>
                  <a:lnTo>
                    <a:pt x="85" y="84"/>
                  </a:lnTo>
                  <a:lnTo>
                    <a:pt x="92" y="93"/>
                  </a:lnTo>
                  <a:lnTo>
                    <a:pt x="95" y="100"/>
                  </a:lnTo>
                  <a:lnTo>
                    <a:pt x="95" y="108"/>
                  </a:lnTo>
                  <a:lnTo>
                    <a:pt x="97" y="115"/>
                  </a:lnTo>
                  <a:lnTo>
                    <a:pt x="104" y="117"/>
                  </a:lnTo>
                  <a:lnTo>
                    <a:pt x="111" y="117"/>
                  </a:lnTo>
                  <a:lnTo>
                    <a:pt x="119" y="120"/>
                  </a:lnTo>
                  <a:lnTo>
                    <a:pt x="126" y="120"/>
                  </a:lnTo>
                  <a:lnTo>
                    <a:pt x="133" y="122"/>
                  </a:lnTo>
                  <a:lnTo>
                    <a:pt x="140" y="122"/>
                  </a:lnTo>
                  <a:lnTo>
                    <a:pt x="147" y="122"/>
                  </a:lnTo>
                  <a:lnTo>
                    <a:pt x="157" y="122"/>
                  </a:lnTo>
                  <a:lnTo>
                    <a:pt x="162" y="115"/>
                  </a:lnTo>
                  <a:lnTo>
                    <a:pt x="164" y="122"/>
                  </a:lnTo>
                  <a:lnTo>
                    <a:pt x="164" y="129"/>
                  </a:lnTo>
                  <a:lnTo>
                    <a:pt x="157" y="132"/>
                  </a:lnTo>
                  <a:lnTo>
                    <a:pt x="155" y="139"/>
                  </a:lnTo>
                  <a:lnTo>
                    <a:pt x="150" y="146"/>
                  </a:lnTo>
                  <a:lnTo>
                    <a:pt x="150" y="156"/>
                  </a:lnTo>
                  <a:lnTo>
                    <a:pt x="143" y="160"/>
                  </a:lnTo>
                  <a:lnTo>
                    <a:pt x="138" y="168"/>
                  </a:lnTo>
                  <a:lnTo>
                    <a:pt x="138" y="175"/>
                  </a:lnTo>
                  <a:lnTo>
                    <a:pt x="131" y="180"/>
                  </a:lnTo>
                  <a:lnTo>
                    <a:pt x="123" y="184"/>
                  </a:lnTo>
                  <a:lnTo>
                    <a:pt x="116" y="187"/>
                  </a:lnTo>
                  <a:lnTo>
                    <a:pt x="109" y="189"/>
                  </a:lnTo>
                  <a:lnTo>
                    <a:pt x="102" y="194"/>
                  </a:lnTo>
                  <a:lnTo>
                    <a:pt x="99" y="201"/>
                  </a:lnTo>
                  <a:lnTo>
                    <a:pt x="99" y="208"/>
                  </a:lnTo>
                  <a:lnTo>
                    <a:pt x="97" y="216"/>
                  </a:lnTo>
                  <a:lnTo>
                    <a:pt x="90" y="223"/>
                  </a:lnTo>
                  <a:lnTo>
                    <a:pt x="83" y="228"/>
                  </a:lnTo>
                  <a:lnTo>
                    <a:pt x="81" y="235"/>
                  </a:lnTo>
                  <a:lnTo>
                    <a:pt x="74" y="242"/>
                  </a:lnTo>
                  <a:lnTo>
                    <a:pt x="67" y="249"/>
                  </a:lnTo>
                  <a:lnTo>
                    <a:pt x="62" y="256"/>
                  </a:lnTo>
                  <a:lnTo>
                    <a:pt x="55" y="261"/>
                  </a:lnTo>
                  <a:lnTo>
                    <a:pt x="50" y="268"/>
                  </a:lnTo>
                  <a:lnTo>
                    <a:pt x="43" y="273"/>
                  </a:lnTo>
                  <a:lnTo>
                    <a:pt x="38" y="280"/>
                  </a:lnTo>
                  <a:lnTo>
                    <a:pt x="33" y="288"/>
                  </a:lnTo>
                  <a:lnTo>
                    <a:pt x="26" y="288"/>
                  </a:lnTo>
                  <a:lnTo>
                    <a:pt x="19" y="290"/>
                  </a:lnTo>
                  <a:lnTo>
                    <a:pt x="14" y="283"/>
                  </a:lnTo>
                  <a:lnTo>
                    <a:pt x="7" y="276"/>
                  </a:lnTo>
                  <a:lnTo>
                    <a:pt x="4" y="268"/>
                  </a:lnTo>
                  <a:lnTo>
                    <a:pt x="4" y="261"/>
                  </a:lnTo>
                  <a:lnTo>
                    <a:pt x="12" y="256"/>
                  </a:lnTo>
                  <a:lnTo>
                    <a:pt x="14" y="249"/>
                  </a:lnTo>
                  <a:lnTo>
                    <a:pt x="19" y="242"/>
                  </a:lnTo>
                  <a:lnTo>
                    <a:pt x="21" y="235"/>
                  </a:lnTo>
                  <a:lnTo>
                    <a:pt x="21" y="228"/>
                  </a:lnTo>
                  <a:lnTo>
                    <a:pt x="21" y="220"/>
                  </a:lnTo>
                  <a:lnTo>
                    <a:pt x="21" y="213"/>
                  </a:lnTo>
                  <a:lnTo>
                    <a:pt x="14" y="211"/>
                  </a:lnTo>
                  <a:lnTo>
                    <a:pt x="7" y="208"/>
                  </a:lnTo>
                  <a:lnTo>
                    <a:pt x="4" y="201"/>
                  </a:lnTo>
                  <a:lnTo>
                    <a:pt x="0" y="194"/>
                  </a:lnTo>
                  <a:lnTo>
                    <a:pt x="0" y="184"/>
                  </a:lnTo>
                  <a:lnTo>
                    <a:pt x="0" y="177"/>
                  </a:lnTo>
                  <a:lnTo>
                    <a:pt x="7" y="172"/>
                  </a:lnTo>
                  <a:lnTo>
                    <a:pt x="16" y="170"/>
                  </a:lnTo>
                  <a:lnTo>
                    <a:pt x="24" y="165"/>
                  </a:lnTo>
                  <a:lnTo>
                    <a:pt x="28" y="158"/>
                  </a:lnTo>
                  <a:lnTo>
                    <a:pt x="31" y="151"/>
                  </a:lnTo>
                  <a:lnTo>
                    <a:pt x="38" y="148"/>
                  </a:lnTo>
                  <a:lnTo>
                    <a:pt x="38" y="141"/>
                  </a:lnTo>
                  <a:lnTo>
                    <a:pt x="43" y="134"/>
                  </a:lnTo>
                  <a:lnTo>
                    <a:pt x="43" y="127"/>
                  </a:lnTo>
                  <a:lnTo>
                    <a:pt x="43" y="120"/>
                  </a:lnTo>
                  <a:lnTo>
                    <a:pt x="26" y="98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421" name="Freeform 188"/>
            <p:cNvSpPr>
              <a:spLocks/>
            </p:cNvSpPr>
            <p:nvPr/>
          </p:nvSpPr>
          <p:spPr bwMode="auto">
            <a:xfrm>
              <a:off x="4111" y="3883"/>
              <a:ext cx="283" cy="289"/>
            </a:xfrm>
            <a:custGeom>
              <a:avLst/>
              <a:gdLst>
                <a:gd name="T0" fmla="*/ 255 w 283"/>
                <a:gd name="T1" fmla="*/ 0 h 289"/>
                <a:gd name="T2" fmla="*/ 258 w 283"/>
                <a:gd name="T3" fmla="*/ 15 h 289"/>
                <a:gd name="T4" fmla="*/ 270 w 283"/>
                <a:gd name="T5" fmla="*/ 22 h 289"/>
                <a:gd name="T6" fmla="*/ 282 w 283"/>
                <a:gd name="T7" fmla="*/ 31 h 289"/>
                <a:gd name="T8" fmla="*/ 282 w 283"/>
                <a:gd name="T9" fmla="*/ 46 h 289"/>
                <a:gd name="T10" fmla="*/ 279 w 283"/>
                <a:gd name="T11" fmla="*/ 60 h 289"/>
                <a:gd name="T12" fmla="*/ 270 w 283"/>
                <a:gd name="T13" fmla="*/ 75 h 289"/>
                <a:gd name="T14" fmla="*/ 260 w 283"/>
                <a:gd name="T15" fmla="*/ 89 h 289"/>
                <a:gd name="T16" fmla="*/ 253 w 283"/>
                <a:gd name="T17" fmla="*/ 103 h 289"/>
                <a:gd name="T18" fmla="*/ 248 w 283"/>
                <a:gd name="T19" fmla="*/ 118 h 289"/>
                <a:gd name="T20" fmla="*/ 241 w 283"/>
                <a:gd name="T21" fmla="*/ 132 h 289"/>
                <a:gd name="T22" fmla="*/ 238 w 283"/>
                <a:gd name="T23" fmla="*/ 147 h 289"/>
                <a:gd name="T24" fmla="*/ 224 w 283"/>
                <a:gd name="T25" fmla="*/ 149 h 289"/>
                <a:gd name="T26" fmla="*/ 211 w 283"/>
                <a:gd name="T27" fmla="*/ 149 h 289"/>
                <a:gd name="T28" fmla="*/ 199 w 283"/>
                <a:gd name="T29" fmla="*/ 156 h 289"/>
                <a:gd name="T30" fmla="*/ 184 w 283"/>
                <a:gd name="T31" fmla="*/ 168 h 289"/>
                <a:gd name="T32" fmla="*/ 172 w 283"/>
                <a:gd name="T33" fmla="*/ 178 h 289"/>
                <a:gd name="T34" fmla="*/ 160 w 283"/>
                <a:gd name="T35" fmla="*/ 192 h 289"/>
                <a:gd name="T36" fmla="*/ 153 w 283"/>
                <a:gd name="T37" fmla="*/ 207 h 289"/>
                <a:gd name="T38" fmla="*/ 143 w 283"/>
                <a:gd name="T39" fmla="*/ 216 h 289"/>
                <a:gd name="T40" fmla="*/ 141 w 283"/>
                <a:gd name="T41" fmla="*/ 231 h 289"/>
                <a:gd name="T42" fmla="*/ 127 w 283"/>
                <a:gd name="T43" fmla="*/ 240 h 289"/>
                <a:gd name="T44" fmla="*/ 112 w 283"/>
                <a:gd name="T45" fmla="*/ 250 h 289"/>
                <a:gd name="T46" fmla="*/ 98 w 283"/>
                <a:gd name="T47" fmla="*/ 255 h 289"/>
                <a:gd name="T48" fmla="*/ 83 w 283"/>
                <a:gd name="T49" fmla="*/ 257 h 289"/>
                <a:gd name="T50" fmla="*/ 70 w 283"/>
                <a:gd name="T51" fmla="*/ 257 h 289"/>
                <a:gd name="T52" fmla="*/ 56 w 283"/>
                <a:gd name="T53" fmla="*/ 257 h 289"/>
                <a:gd name="T54" fmla="*/ 41 w 283"/>
                <a:gd name="T55" fmla="*/ 267 h 289"/>
                <a:gd name="T56" fmla="*/ 36 w 283"/>
                <a:gd name="T57" fmla="*/ 281 h 289"/>
                <a:gd name="T58" fmla="*/ 22 w 283"/>
                <a:gd name="T59" fmla="*/ 288 h 289"/>
                <a:gd name="T60" fmla="*/ 24 w 283"/>
                <a:gd name="T61" fmla="*/ 279 h 289"/>
                <a:gd name="T62" fmla="*/ 32 w 283"/>
                <a:gd name="T63" fmla="*/ 264 h 289"/>
                <a:gd name="T64" fmla="*/ 39 w 283"/>
                <a:gd name="T65" fmla="*/ 255 h 289"/>
                <a:gd name="T66" fmla="*/ 39 w 283"/>
                <a:gd name="T67" fmla="*/ 257 h 289"/>
                <a:gd name="T68" fmla="*/ 24 w 283"/>
                <a:gd name="T69" fmla="*/ 252 h 289"/>
                <a:gd name="T70" fmla="*/ 10 w 283"/>
                <a:gd name="T71" fmla="*/ 240 h 289"/>
                <a:gd name="T72" fmla="*/ 0 w 283"/>
                <a:gd name="T73" fmla="*/ 223 h 289"/>
                <a:gd name="T74" fmla="*/ 15 w 283"/>
                <a:gd name="T75" fmla="*/ 214 h 289"/>
                <a:gd name="T76" fmla="*/ 22 w 283"/>
                <a:gd name="T77" fmla="*/ 199 h 289"/>
                <a:gd name="T78" fmla="*/ 34 w 283"/>
                <a:gd name="T79" fmla="*/ 187 h 289"/>
                <a:gd name="T80" fmla="*/ 48 w 283"/>
                <a:gd name="T81" fmla="*/ 173 h 289"/>
                <a:gd name="T82" fmla="*/ 63 w 283"/>
                <a:gd name="T83" fmla="*/ 163 h 289"/>
                <a:gd name="T84" fmla="*/ 76 w 283"/>
                <a:gd name="T85" fmla="*/ 154 h 289"/>
                <a:gd name="T86" fmla="*/ 91 w 283"/>
                <a:gd name="T87" fmla="*/ 151 h 289"/>
                <a:gd name="T88" fmla="*/ 105 w 283"/>
                <a:gd name="T89" fmla="*/ 144 h 289"/>
                <a:gd name="T90" fmla="*/ 119 w 283"/>
                <a:gd name="T91" fmla="*/ 135 h 289"/>
                <a:gd name="T92" fmla="*/ 136 w 283"/>
                <a:gd name="T93" fmla="*/ 127 h 289"/>
                <a:gd name="T94" fmla="*/ 153 w 283"/>
                <a:gd name="T95" fmla="*/ 120 h 289"/>
                <a:gd name="T96" fmla="*/ 167 w 283"/>
                <a:gd name="T97" fmla="*/ 108 h 289"/>
                <a:gd name="T98" fmla="*/ 179 w 283"/>
                <a:gd name="T99" fmla="*/ 94 h 289"/>
                <a:gd name="T100" fmla="*/ 191 w 283"/>
                <a:gd name="T101" fmla="*/ 77 h 289"/>
                <a:gd name="T102" fmla="*/ 203 w 283"/>
                <a:gd name="T103" fmla="*/ 63 h 289"/>
                <a:gd name="T104" fmla="*/ 214 w 283"/>
                <a:gd name="T105" fmla="*/ 51 h 289"/>
                <a:gd name="T106" fmla="*/ 224 w 283"/>
                <a:gd name="T107" fmla="*/ 34 h 289"/>
                <a:gd name="T108" fmla="*/ 234 w 283"/>
                <a:gd name="T109" fmla="*/ 19 h 289"/>
                <a:gd name="T110" fmla="*/ 241 w 283"/>
                <a:gd name="T111" fmla="*/ 5 h 28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"/>
                <a:gd name="T169" fmla="*/ 0 h 289"/>
                <a:gd name="T170" fmla="*/ 283 w 283"/>
                <a:gd name="T171" fmla="*/ 289 h 28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" h="289">
                  <a:moveTo>
                    <a:pt x="236" y="5"/>
                  </a:moveTo>
                  <a:lnTo>
                    <a:pt x="255" y="0"/>
                  </a:lnTo>
                  <a:lnTo>
                    <a:pt x="258" y="7"/>
                  </a:lnTo>
                  <a:lnTo>
                    <a:pt x="258" y="15"/>
                  </a:lnTo>
                  <a:lnTo>
                    <a:pt x="262" y="22"/>
                  </a:lnTo>
                  <a:lnTo>
                    <a:pt x="270" y="22"/>
                  </a:lnTo>
                  <a:lnTo>
                    <a:pt x="277" y="24"/>
                  </a:lnTo>
                  <a:lnTo>
                    <a:pt x="282" y="31"/>
                  </a:lnTo>
                  <a:lnTo>
                    <a:pt x="282" y="39"/>
                  </a:lnTo>
                  <a:lnTo>
                    <a:pt x="282" y="46"/>
                  </a:lnTo>
                  <a:lnTo>
                    <a:pt x="282" y="53"/>
                  </a:lnTo>
                  <a:lnTo>
                    <a:pt x="279" y="60"/>
                  </a:lnTo>
                  <a:lnTo>
                    <a:pt x="277" y="67"/>
                  </a:lnTo>
                  <a:lnTo>
                    <a:pt x="270" y="75"/>
                  </a:lnTo>
                  <a:lnTo>
                    <a:pt x="267" y="82"/>
                  </a:lnTo>
                  <a:lnTo>
                    <a:pt x="260" y="89"/>
                  </a:lnTo>
                  <a:lnTo>
                    <a:pt x="258" y="96"/>
                  </a:lnTo>
                  <a:lnTo>
                    <a:pt x="253" y="103"/>
                  </a:lnTo>
                  <a:lnTo>
                    <a:pt x="250" y="111"/>
                  </a:lnTo>
                  <a:lnTo>
                    <a:pt x="248" y="118"/>
                  </a:lnTo>
                  <a:lnTo>
                    <a:pt x="246" y="125"/>
                  </a:lnTo>
                  <a:lnTo>
                    <a:pt x="241" y="132"/>
                  </a:lnTo>
                  <a:lnTo>
                    <a:pt x="241" y="139"/>
                  </a:lnTo>
                  <a:lnTo>
                    <a:pt x="238" y="147"/>
                  </a:lnTo>
                  <a:lnTo>
                    <a:pt x="231" y="149"/>
                  </a:lnTo>
                  <a:lnTo>
                    <a:pt x="224" y="149"/>
                  </a:lnTo>
                  <a:lnTo>
                    <a:pt x="217" y="149"/>
                  </a:lnTo>
                  <a:lnTo>
                    <a:pt x="211" y="149"/>
                  </a:lnTo>
                  <a:lnTo>
                    <a:pt x="203" y="149"/>
                  </a:lnTo>
                  <a:lnTo>
                    <a:pt x="199" y="156"/>
                  </a:lnTo>
                  <a:lnTo>
                    <a:pt x="191" y="163"/>
                  </a:lnTo>
                  <a:lnTo>
                    <a:pt x="184" y="168"/>
                  </a:lnTo>
                  <a:lnTo>
                    <a:pt x="179" y="175"/>
                  </a:lnTo>
                  <a:lnTo>
                    <a:pt x="172" y="178"/>
                  </a:lnTo>
                  <a:lnTo>
                    <a:pt x="165" y="185"/>
                  </a:lnTo>
                  <a:lnTo>
                    <a:pt x="160" y="192"/>
                  </a:lnTo>
                  <a:lnTo>
                    <a:pt x="158" y="199"/>
                  </a:lnTo>
                  <a:lnTo>
                    <a:pt x="153" y="207"/>
                  </a:lnTo>
                  <a:lnTo>
                    <a:pt x="151" y="214"/>
                  </a:lnTo>
                  <a:lnTo>
                    <a:pt x="143" y="216"/>
                  </a:lnTo>
                  <a:lnTo>
                    <a:pt x="143" y="223"/>
                  </a:lnTo>
                  <a:lnTo>
                    <a:pt x="141" y="231"/>
                  </a:lnTo>
                  <a:lnTo>
                    <a:pt x="134" y="235"/>
                  </a:lnTo>
                  <a:lnTo>
                    <a:pt x="127" y="240"/>
                  </a:lnTo>
                  <a:lnTo>
                    <a:pt x="119" y="245"/>
                  </a:lnTo>
                  <a:lnTo>
                    <a:pt x="112" y="250"/>
                  </a:lnTo>
                  <a:lnTo>
                    <a:pt x="105" y="252"/>
                  </a:lnTo>
                  <a:lnTo>
                    <a:pt x="98" y="255"/>
                  </a:lnTo>
                  <a:lnTo>
                    <a:pt x="91" y="257"/>
                  </a:lnTo>
                  <a:lnTo>
                    <a:pt x="83" y="257"/>
                  </a:lnTo>
                  <a:lnTo>
                    <a:pt x="76" y="257"/>
                  </a:lnTo>
                  <a:lnTo>
                    <a:pt x="70" y="257"/>
                  </a:lnTo>
                  <a:lnTo>
                    <a:pt x="63" y="257"/>
                  </a:lnTo>
                  <a:lnTo>
                    <a:pt x="56" y="257"/>
                  </a:lnTo>
                  <a:lnTo>
                    <a:pt x="48" y="259"/>
                  </a:lnTo>
                  <a:lnTo>
                    <a:pt x="41" y="267"/>
                  </a:lnTo>
                  <a:lnTo>
                    <a:pt x="39" y="274"/>
                  </a:lnTo>
                  <a:lnTo>
                    <a:pt x="36" y="281"/>
                  </a:lnTo>
                  <a:lnTo>
                    <a:pt x="29" y="283"/>
                  </a:lnTo>
                  <a:lnTo>
                    <a:pt x="22" y="288"/>
                  </a:lnTo>
                  <a:lnTo>
                    <a:pt x="17" y="281"/>
                  </a:lnTo>
                  <a:lnTo>
                    <a:pt x="24" y="279"/>
                  </a:lnTo>
                  <a:lnTo>
                    <a:pt x="27" y="271"/>
                  </a:lnTo>
                  <a:lnTo>
                    <a:pt x="32" y="264"/>
                  </a:lnTo>
                  <a:lnTo>
                    <a:pt x="32" y="257"/>
                  </a:lnTo>
                  <a:lnTo>
                    <a:pt x="39" y="255"/>
                  </a:lnTo>
                  <a:lnTo>
                    <a:pt x="46" y="257"/>
                  </a:lnTo>
                  <a:lnTo>
                    <a:pt x="39" y="257"/>
                  </a:lnTo>
                  <a:lnTo>
                    <a:pt x="32" y="257"/>
                  </a:lnTo>
                  <a:lnTo>
                    <a:pt x="24" y="252"/>
                  </a:lnTo>
                  <a:lnTo>
                    <a:pt x="12" y="247"/>
                  </a:lnTo>
                  <a:lnTo>
                    <a:pt x="10" y="240"/>
                  </a:lnTo>
                  <a:lnTo>
                    <a:pt x="5" y="231"/>
                  </a:lnTo>
                  <a:lnTo>
                    <a:pt x="0" y="223"/>
                  </a:lnTo>
                  <a:lnTo>
                    <a:pt x="8" y="221"/>
                  </a:lnTo>
                  <a:lnTo>
                    <a:pt x="15" y="214"/>
                  </a:lnTo>
                  <a:lnTo>
                    <a:pt x="17" y="207"/>
                  </a:lnTo>
                  <a:lnTo>
                    <a:pt x="22" y="199"/>
                  </a:lnTo>
                  <a:lnTo>
                    <a:pt x="27" y="192"/>
                  </a:lnTo>
                  <a:lnTo>
                    <a:pt x="34" y="187"/>
                  </a:lnTo>
                  <a:lnTo>
                    <a:pt x="41" y="183"/>
                  </a:lnTo>
                  <a:lnTo>
                    <a:pt x="48" y="173"/>
                  </a:lnTo>
                  <a:lnTo>
                    <a:pt x="56" y="168"/>
                  </a:lnTo>
                  <a:lnTo>
                    <a:pt x="63" y="163"/>
                  </a:lnTo>
                  <a:lnTo>
                    <a:pt x="70" y="159"/>
                  </a:lnTo>
                  <a:lnTo>
                    <a:pt x="76" y="154"/>
                  </a:lnTo>
                  <a:lnTo>
                    <a:pt x="83" y="151"/>
                  </a:lnTo>
                  <a:lnTo>
                    <a:pt x="91" y="151"/>
                  </a:lnTo>
                  <a:lnTo>
                    <a:pt x="98" y="147"/>
                  </a:lnTo>
                  <a:lnTo>
                    <a:pt x="105" y="144"/>
                  </a:lnTo>
                  <a:lnTo>
                    <a:pt x="112" y="139"/>
                  </a:lnTo>
                  <a:lnTo>
                    <a:pt x="119" y="135"/>
                  </a:lnTo>
                  <a:lnTo>
                    <a:pt x="127" y="132"/>
                  </a:lnTo>
                  <a:lnTo>
                    <a:pt x="136" y="127"/>
                  </a:lnTo>
                  <a:lnTo>
                    <a:pt x="146" y="125"/>
                  </a:lnTo>
                  <a:lnTo>
                    <a:pt x="153" y="120"/>
                  </a:lnTo>
                  <a:lnTo>
                    <a:pt x="160" y="115"/>
                  </a:lnTo>
                  <a:lnTo>
                    <a:pt x="167" y="108"/>
                  </a:lnTo>
                  <a:lnTo>
                    <a:pt x="175" y="101"/>
                  </a:lnTo>
                  <a:lnTo>
                    <a:pt x="179" y="94"/>
                  </a:lnTo>
                  <a:lnTo>
                    <a:pt x="187" y="87"/>
                  </a:lnTo>
                  <a:lnTo>
                    <a:pt x="191" y="77"/>
                  </a:lnTo>
                  <a:lnTo>
                    <a:pt x="196" y="70"/>
                  </a:lnTo>
                  <a:lnTo>
                    <a:pt x="203" y="63"/>
                  </a:lnTo>
                  <a:lnTo>
                    <a:pt x="208" y="55"/>
                  </a:lnTo>
                  <a:lnTo>
                    <a:pt x="214" y="51"/>
                  </a:lnTo>
                  <a:lnTo>
                    <a:pt x="219" y="43"/>
                  </a:lnTo>
                  <a:lnTo>
                    <a:pt x="224" y="34"/>
                  </a:lnTo>
                  <a:lnTo>
                    <a:pt x="231" y="27"/>
                  </a:lnTo>
                  <a:lnTo>
                    <a:pt x="234" y="19"/>
                  </a:lnTo>
                  <a:lnTo>
                    <a:pt x="234" y="12"/>
                  </a:lnTo>
                  <a:lnTo>
                    <a:pt x="241" y="5"/>
                  </a:lnTo>
                  <a:lnTo>
                    <a:pt x="236" y="5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  <p:sp>
          <p:nvSpPr>
            <p:cNvPr id="422" name="Freeform 189"/>
            <p:cNvSpPr>
              <a:spLocks/>
            </p:cNvSpPr>
            <p:nvPr/>
          </p:nvSpPr>
          <p:spPr bwMode="auto">
            <a:xfrm>
              <a:off x="1317" y="381"/>
              <a:ext cx="1218" cy="530"/>
            </a:xfrm>
            <a:custGeom>
              <a:avLst/>
              <a:gdLst>
                <a:gd name="T0" fmla="*/ 36 w 1218"/>
                <a:gd name="T1" fmla="*/ 505 h 530"/>
                <a:gd name="T2" fmla="*/ 33 w 1218"/>
                <a:gd name="T3" fmla="*/ 475 h 530"/>
                <a:gd name="T4" fmla="*/ 21 w 1218"/>
                <a:gd name="T5" fmla="*/ 451 h 530"/>
                <a:gd name="T6" fmla="*/ 9 w 1218"/>
                <a:gd name="T7" fmla="*/ 424 h 530"/>
                <a:gd name="T8" fmla="*/ 0 w 1218"/>
                <a:gd name="T9" fmla="*/ 400 h 530"/>
                <a:gd name="T10" fmla="*/ 0 w 1218"/>
                <a:gd name="T11" fmla="*/ 373 h 530"/>
                <a:gd name="T12" fmla="*/ 27 w 1218"/>
                <a:gd name="T13" fmla="*/ 364 h 530"/>
                <a:gd name="T14" fmla="*/ 57 w 1218"/>
                <a:gd name="T15" fmla="*/ 361 h 530"/>
                <a:gd name="T16" fmla="*/ 84 w 1218"/>
                <a:gd name="T17" fmla="*/ 352 h 530"/>
                <a:gd name="T18" fmla="*/ 110 w 1218"/>
                <a:gd name="T19" fmla="*/ 337 h 530"/>
                <a:gd name="T20" fmla="*/ 146 w 1218"/>
                <a:gd name="T21" fmla="*/ 325 h 530"/>
                <a:gd name="T22" fmla="*/ 182 w 1218"/>
                <a:gd name="T23" fmla="*/ 304 h 530"/>
                <a:gd name="T24" fmla="*/ 188 w 1218"/>
                <a:gd name="T25" fmla="*/ 274 h 530"/>
                <a:gd name="T26" fmla="*/ 179 w 1218"/>
                <a:gd name="T27" fmla="*/ 252 h 530"/>
                <a:gd name="T28" fmla="*/ 179 w 1218"/>
                <a:gd name="T29" fmla="*/ 222 h 530"/>
                <a:gd name="T30" fmla="*/ 179 w 1218"/>
                <a:gd name="T31" fmla="*/ 195 h 530"/>
                <a:gd name="T32" fmla="*/ 170 w 1218"/>
                <a:gd name="T33" fmla="*/ 171 h 530"/>
                <a:gd name="T34" fmla="*/ 200 w 1218"/>
                <a:gd name="T35" fmla="*/ 168 h 530"/>
                <a:gd name="T36" fmla="*/ 227 w 1218"/>
                <a:gd name="T37" fmla="*/ 162 h 530"/>
                <a:gd name="T38" fmla="*/ 230 w 1218"/>
                <a:gd name="T39" fmla="*/ 132 h 530"/>
                <a:gd name="T40" fmla="*/ 236 w 1218"/>
                <a:gd name="T41" fmla="*/ 105 h 530"/>
                <a:gd name="T42" fmla="*/ 265 w 1218"/>
                <a:gd name="T43" fmla="*/ 96 h 530"/>
                <a:gd name="T44" fmla="*/ 292 w 1218"/>
                <a:gd name="T45" fmla="*/ 96 h 530"/>
                <a:gd name="T46" fmla="*/ 307 w 1218"/>
                <a:gd name="T47" fmla="*/ 78 h 530"/>
                <a:gd name="T48" fmla="*/ 313 w 1218"/>
                <a:gd name="T49" fmla="*/ 51 h 530"/>
                <a:gd name="T50" fmla="*/ 328 w 1218"/>
                <a:gd name="T51" fmla="*/ 24 h 530"/>
                <a:gd name="T52" fmla="*/ 355 w 1218"/>
                <a:gd name="T53" fmla="*/ 3 h 530"/>
                <a:gd name="T54" fmla="*/ 385 w 1218"/>
                <a:gd name="T55" fmla="*/ 0 h 530"/>
                <a:gd name="T56" fmla="*/ 403 w 1218"/>
                <a:gd name="T57" fmla="*/ 30 h 530"/>
                <a:gd name="T58" fmla="*/ 435 w 1218"/>
                <a:gd name="T59" fmla="*/ 54 h 530"/>
                <a:gd name="T60" fmla="*/ 468 w 1218"/>
                <a:gd name="T61" fmla="*/ 60 h 530"/>
                <a:gd name="T62" fmla="*/ 483 w 1218"/>
                <a:gd name="T63" fmla="*/ 87 h 530"/>
                <a:gd name="T64" fmla="*/ 489 w 1218"/>
                <a:gd name="T65" fmla="*/ 114 h 530"/>
                <a:gd name="T66" fmla="*/ 489 w 1218"/>
                <a:gd name="T67" fmla="*/ 141 h 530"/>
                <a:gd name="T68" fmla="*/ 498 w 1218"/>
                <a:gd name="T69" fmla="*/ 168 h 530"/>
                <a:gd name="T70" fmla="*/ 531 w 1218"/>
                <a:gd name="T71" fmla="*/ 174 h 530"/>
                <a:gd name="T72" fmla="*/ 564 w 1218"/>
                <a:gd name="T73" fmla="*/ 177 h 530"/>
                <a:gd name="T74" fmla="*/ 603 w 1218"/>
                <a:gd name="T75" fmla="*/ 189 h 530"/>
                <a:gd name="T76" fmla="*/ 635 w 1218"/>
                <a:gd name="T77" fmla="*/ 201 h 530"/>
                <a:gd name="T78" fmla="*/ 653 w 1218"/>
                <a:gd name="T79" fmla="*/ 228 h 530"/>
                <a:gd name="T80" fmla="*/ 674 w 1218"/>
                <a:gd name="T81" fmla="*/ 249 h 530"/>
                <a:gd name="T82" fmla="*/ 701 w 1218"/>
                <a:gd name="T83" fmla="*/ 264 h 530"/>
                <a:gd name="T84" fmla="*/ 734 w 1218"/>
                <a:gd name="T85" fmla="*/ 274 h 530"/>
                <a:gd name="T86" fmla="*/ 767 w 1218"/>
                <a:gd name="T87" fmla="*/ 277 h 530"/>
                <a:gd name="T88" fmla="*/ 799 w 1218"/>
                <a:gd name="T89" fmla="*/ 280 h 530"/>
                <a:gd name="T90" fmla="*/ 826 w 1218"/>
                <a:gd name="T91" fmla="*/ 283 h 530"/>
                <a:gd name="T92" fmla="*/ 859 w 1218"/>
                <a:gd name="T93" fmla="*/ 289 h 530"/>
                <a:gd name="T94" fmla="*/ 895 w 1218"/>
                <a:gd name="T95" fmla="*/ 304 h 530"/>
                <a:gd name="T96" fmla="*/ 928 w 1218"/>
                <a:gd name="T97" fmla="*/ 310 h 530"/>
                <a:gd name="T98" fmla="*/ 957 w 1218"/>
                <a:gd name="T99" fmla="*/ 316 h 530"/>
                <a:gd name="T100" fmla="*/ 993 w 1218"/>
                <a:gd name="T101" fmla="*/ 310 h 530"/>
                <a:gd name="T102" fmla="*/ 1020 w 1218"/>
                <a:gd name="T103" fmla="*/ 295 h 530"/>
                <a:gd name="T104" fmla="*/ 1053 w 1218"/>
                <a:gd name="T105" fmla="*/ 286 h 530"/>
                <a:gd name="T106" fmla="*/ 1089 w 1218"/>
                <a:gd name="T107" fmla="*/ 286 h 530"/>
                <a:gd name="T108" fmla="*/ 1119 w 1218"/>
                <a:gd name="T109" fmla="*/ 264 h 530"/>
                <a:gd name="T110" fmla="*/ 1142 w 1218"/>
                <a:gd name="T111" fmla="*/ 240 h 530"/>
                <a:gd name="T112" fmla="*/ 1145 w 1218"/>
                <a:gd name="T113" fmla="*/ 213 h 530"/>
                <a:gd name="T114" fmla="*/ 1128 w 1218"/>
                <a:gd name="T115" fmla="*/ 189 h 530"/>
                <a:gd name="T116" fmla="*/ 1145 w 1218"/>
                <a:gd name="T117" fmla="*/ 171 h 530"/>
                <a:gd name="T118" fmla="*/ 1175 w 1218"/>
                <a:gd name="T119" fmla="*/ 177 h 530"/>
                <a:gd name="T120" fmla="*/ 1205 w 1218"/>
                <a:gd name="T121" fmla="*/ 195 h 53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218"/>
                <a:gd name="T184" fmla="*/ 0 h 530"/>
                <a:gd name="T185" fmla="*/ 1218 w 1218"/>
                <a:gd name="T186" fmla="*/ 530 h 53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218" h="530">
                  <a:moveTo>
                    <a:pt x="24" y="529"/>
                  </a:moveTo>
                  <a:lnTo>
                    <a:pt x="39" y="514"/>
                  </a:lnTo>
                  <a:lnTo>
                    <a:pt x="36" y="505"/>
                  </a:lnTo>
                  <a:lnTo>
                    <a:pt x="33" y="496"/>
                  </a:lnTo>
                  <a:lnTo>
                    <a:pt x="33" y="487"/>
                  </a:lnTo>
                  <a:lnTo>
                    <a:pt x="33" y="475"/>
                  </a:lnTo>
                  <a:lnTo>
                    <a:pt x="33" y="466"/>
                  </a:lnTo>
                  <a:lnTo>
                    <a:pt x="30" y="457"/>
                  </a:lnTo>
                  <a:lnTo>
                    <a:pt x="21" y="451"/>
                  </a:lnTo>
                  <a:lnTo>
                    <a:pt x="15" y="442"/>
                  </a:lnTo>
                  <a:lnTo>
                    <a:pt x="12" y="433"/>
                  </a:lnTo>
                  <a:lnTo>
                    <a:pt x="9" y="424"/>
                  </a:lnTo>
                  <a:lnTo>
                    <a:pt x="0" y="421"/>
                  </a:lnTo>
                  <a:lnTo>
                    <a:pt x="0" y="409"/>
                  </a:lnTo>
                  <a:lnTo>
                    <a:pt x="0" y="400"/>
                  </a:lnTo>
                  <a:lnTo>
                    <a:pt x="0" y="391"/>
                  </a:lnTo>
                  <a:lnTo>
                    <a:pt x="0" y="382"/>
                  </a:lnTo>
                  <a:lnTo>
                    <a:pt x="0" y="373"/>
                  </a:lnTo>
                  <a:lnTo>
                    <a:pt x="9" y="370"/>
                  </a:lnTo>
                  <a:lnTo>
                    <a:pt x="18" y="367"/>
                  </a:lnTo>
                  <a:lnTo>
                    <a:pt x="27" y="364"/>
                  </a:lnTo>
                  <a:lnTo>
                    <a:pt x="39" y="364"/>
                  </a:lnTo>
                  <a:lnTo>
                    <a:pt x="48" y="361"/>
                  </a:lnTo>
                  <a:lnTo>
                    <a:pt x="57" y="361"/>
                  </a:lnTo>
                  <a:lnTo>
                    <a:pt x="66" y="361"/>
                  </a:lnTo>
                  <a:lnTo>
                    <a:pt x="75" y="361"/>
                  </a:lnTo>
                  <a:lnTo>
                    <a:pt x="84" y="352"/>
                  </a:lnTo>
                  <a:lnTo>
                    <a:pt x="92" y="346"/>
                  </a:lnTo>
                  <a:lnTo>
                    <a:pt x="101" y="340"/>
                  </a:lnTo>
                  <a:lnTo>
                    <a:pt x="110" y="337"/>
                  </a:lnTo>
                  <a:lnTo>
                    <a:pt x="122" y="334"/>
                  </a:lnTo>
                  <a:lnTo>
                    <a:pt x="134" y="328"/>
                  </a:lnTo>
                  <a:lnTo>
                    <a:pt x="146" y="325"/>
                  </a:lnTo>
                  <a:lnTo>
                    <a:pt x="158" y="316"/>
                  </a:lnTo>
                  <a:lnTo>
                    <a:pt x="170" y="313"/>
                  </a:lnTo>
                  <a:lnTo>
                    <a:pt x="182" y="304"/>
                  </a:lnTo>
                  <a:lnTo>
                    <a:pt x="188" y="292"/>
                  </a:lnTo>
                  <a:lnTo>
                    <a:pt x="188" y="283"/>
                  </a:lnTo>
                  <a:lnTo>
                    <a:pt x="188" y="274"/>
                  </a:lnTo>
                  <a:lnTo>
                    <a:pt x="188" y="264"/>
                  </a:lnTo>
                  <a:lnTo>
                    <a:pt x="179" y="261"/>
                  </a:lnTo>
                  <a:lnTo>
                    <a:pt x="179" y="252"/>
                  </a:lnTo>
                  <a:lnTo>
                    <a:pt x="179" y="243"/>
                  </a:lnTo>
                  <a:lnTo>
                    <a:pt x="179" y="234"/>
                  </a:lnTo>
                  <a:lnTo>
                    <a:pt x="179" y="222"/>
                  </a:lnTo>
                  <a:lnTo>
                    <a:pt x="179" y="213"/>
                  </a:lnTo>
                  <a:lnTo>
                    <a:pt x="179" y="204"/>
                  </a:lnTo>
                  <a:lnTo>
                    <a:pt x="179" y="195"/>
                  </a:lnTo>
                  <a:lnTo>
                    <a:pt x="170" y="192"/>
                  </a:lnTo>
                  <a:lnTo>
                    <a:pt x="164" y="180"/>
                  </a:lnTo>
                  <a:lnTo>
                    <a:pt x="170" y="171"/>
                  </a:lnTo>
                  <a:lnTo>
                    <a:pt x="182" y="168"/>
                  </a:lnTo>
                  <a:lnTo>
                    <a:pt x="191" y="168"/>
                  </a:lnTo>
                  <a:lnTo>
                    <a:pt x="200" y="168"/>
                  </a:lnTo>
                  <a:lnTo>
                    <a:pt x="209" y="168"/>
                  </a:lnTo>
                  <a:lnTo>
                    <a:pt x="218" y="165"/>
                  </a:lnTo>
                  <a:lnTo>
                    <a:pt x="227" y="162"/>
                  </a:lnTo>
                  <a:lnTo>
                    <a:pt x="230" y="150"/>
                  </a:lnTo>
                  <a:lnTo>
                    <a:pt x="230" y="141"/>
                  </a:lnTo>
                  <a:lnTo>
                    <a:pt x="230" y="132"/>
                  </a:lnTo>
                  <a:lnTo>
                    <a:pt x="227" y="123"/>
                  </a:lnTo>
                  <a:lnTo>
                    <a:pt x="227" y="114"/>
                  </a:lnTo>
                  <a:lnTo>
                    <a:pt x="236" y="105"/>
                  </a:lnTo>
                  <a:lnTo>
                    <a:pt x="245" y="102"/>
                  </a:lnTo>
                  <a:lnTo>
                    <a:pt x="254" y="96"/>
                  </a:lnTo>
                  <a:lnTo>
                    <a:pt x="265" y="96"/>
                  </a:lnTo>
                  <a:lnTo>
                    <a:pt x="274" y="96"/>
                  </a:lnTo>
                  <a:lnTo>
                    <a:pt x="283" y="96"/>
                  </a:lnTo>
                  <a:lnTo>
                    <a:pt x="292" y="96"/>
                  </a:lnTo>
                  <a:lnTo>
                    <a:pt x="301" y="96"/>
                  </a:lnTo>
                  <a:lnTo>
                    <a:pt x="304" y="87"/>
                  </a:lnTo>
                  <a:lnTo>
                    <a:pt x="307" y="78"/>
                  </a:lnTo>
                  <a:lnTo>
                    <a:pt x="313" y="69"/>
                  </a:lnTo>
                  <a:lnTo>
                    <a:pt x="313" y="60"/>
                  </a:lnTo>
                  <a:lnTo>
                    <a:pt x="313" y="51"/>
                  </a:lnTo>
                  <a:lnTo>
                    <a:pt x="313" y="42"/>
                  </a:lnTo>
                  <a:lnTo>
                    <a:pt x="319" y="30"/>
                  </a:lnTo>
                  <a:lnTo>
                    <a:pt x="328" y="24"/>
                  </a:lnTo>
                  <a:lnTo>
                    <a:pt x="337" y="18"/>
                  </a:lnTo>
                  <a:lnTo>
                    <a:pt x="346" y="9"/>
                  </a:lnTo>
                  <a:lnTo>
                    <a:pt x="355" y="3"/>
                  </a:lnTo>
                  <a:lnTo>
                    <a:pt x="364" y="0"/>
                  </a:lnTo>
                  <a:lnTo>
                    <a:pt x="373" y="0"/>
                  </a:lnTo>
                  <a:lnTo>
                    <a:pt x="385" y="0"/>
                  </a:lnTo>
                  <a:lnTo>
                    <a:pt x="394" y="12"/>
                  </a:lnTo>
                  <a:lnTo>
                    <a:pt x="400" y="21"/>
                  </a:lnTo>
                  <a:lnTo>
                    <a:pt x="403" y="30"/>
                  </a:lnTo>
                  <a:lnTo>
                    <a:pt x="412" y="39"/>
                  </a:lnTo>
                  <a:lnTo>
                    <a:pt x="421" y="42"/>
                  </a:lnTo>
                  <a:lnTo>
                    <a:pt x="435" y="54"/>
                  </a:lnTo>
                  <a:lnTo>
                    <a:pt x="444" y="54"/>
                  </a:lnTo>
                  <a:lnTo>
                    <a:pt x="456" y="57"/>
                  </a:lnTo>
                  <a:lnTo>
                    <a:pt x="468" y="60"/>
                  </a:lnTo>
                  <a:lnTo>
                    <a:pt x="471" y="69"/>
                  </a:lnTo>
                  <a:lnTo>
                    <a:pt x="474" y="78"/>
                  </a:lnTo>
                  <a:lnTo>
                    <a:pt x="483" y="87"/>
                  </a:lnTo>
                  <a:lnTo>
                    <a:pt x="489" y="96"/>
                  </a:lnTo>
                  <a:lnTo>
                    <a:pt x="492" y="105"/>
                  </a:lnTo>
                  <a:lnTo>
                    <a:pt x="489" y="114"/>
                  </a:lnTo>
                  <a:lnTo>
                    <a:pt x="489" y="123"/>
                  </a:lnTo>
                  <a:lnTo>
                    <a:pt x="489" y="132"/>
                  </a:lnTo>
                  <a:lnTo>
                    <a:pt x="489" y="141"/>
                  </a:lnTo>
                  <a:lnTo>
                    <a:pt x="489" y="150"/>
                  </a:lnTo>
                  <a:lnTo>
                    <a:pt x="489" y="159"/>
                  </a:lnTo>
                  <a:lnTo>
                    <a:pt x="498" y="168"/>
                  </a:lnTo>
                  <a:lnTo>
                    <a:pt x="507" y="171"/>
                  </a:lnTo>
                  <a:lnTo>
                    <a:pt x="516" y="171"/>
                  </a:lnTo>
                  <a:lnTo>
                    <a:pt x="531" y="174"/>
                  </a:lnTo>
                  <a:lnTo>
                    <a:pt x="543" y="174"/>
                  </a:lnTo>
                  <a:lnTo>
                    <a:pt x="555" y="177"/>
                  </a:lnTo>
                  <a:lnTo>
                    <a:pt x="564" y="177"/>
                  </a:lnTo>
                  <a:lnTo>
                    <a:pt x="573" y="183"/>
                  </a:lnTo>
                  <a:lnTo>
                    <a:pt x="588" y="186"/>
                  </a:lnTo>
                  <a:lnTo>
                    <a:pt x="603" y="189"/>
                  </a:lnTo>
                  <a:lnTo>
                    <a:pt x="614" y="192"/>
                  </a:lnTo>
                  <a:lnTo>
                    <a:pt x="626" y="198"/>
                  </a:lnTo>
                  <a:lnTo>
                    <a:pt x="635" y="201"/>
                  </a:lnTo>
                  <a:lnTo>
                    <a:pt x="644" y="210"/>
                  </a:lnTo>
                  <a:lnTo>
                    <a:pt x="650" y="219"/>
                  </a:lnTo>
                  <a:lnTo>
                    <a:pt x="653" y="228"/>
                  </a:lnTo>
                  <a:lnTo>
                    <a:pt x="662" y="237"/>
                  </a:lnTo>
                  <a:lnTo>
                    <a:pt x="665" y="246"/>
                  </a:lnTo>
                  <a:lnTo>
                    <a:pt x="674" y="249"/>
                  </a:lnTo>
                  <a:lnTo>
                    <a:pt x="680" y="258"/>
                  </a:lnTo>
                  <a:lnTo>
                    <a:pt x="692" y="261"/>
                  </a:lnTo>
                  <a:lnTo>
                    <a:pt x="701" y="264"/>
                  </a:lnTo>
                  <a:lnTo>
                    <a:pt x="710" y="271"/>
                  </a:lnTo>
                  <a:lnTo>
                    <a:pt x="722" y="271"/>
                  </a:lnTo>
                  <a:lnTo>
                    <a:pt x="734" y="274"/>
                  </a:lnTo>
                  <a:lnTo>
                    <a:pt x="746" y="277"/>
                  </a:lnTo>
                  <a:lnTo>
                    <a:pt x="755" y="277"/>
                  </a:lnTo>
                  <a:lnTo>
                    <a:pt x="767" y="277"/>
                  </a:lnTo>
                  <a:lnTo>
                    <a:pt x="779" y="277"/>
                  </a:lnTo>
                  <a:lnTo>
                    <a:pt x="790" y="277"/>
                  </a:lnTo>
                  <a:lnTo>
                    <a:pt x="799" y="280"/>
                  </a:lnTo>
                  <a:lnTo>
                    <a:pt x="808" y="280"/>
                  </a:lnTo>
                  <a:lnTo>
                    <a:pt x="817" y="280"/>
                  </a:lnTo>
                  <a:lnTo>
                    <a:pt x="826" y="283"/>
                  </a:lnTo>
                  <a:lnTo>
                    <a:pt x="838" y="283"/>
                  </a:lnTo>
                  <a:lnTo>
                    <a:pt x="850" y="286"/>
                  </a:lnTo>
                  <a:lnTo>
                    <a:pt x="859" y="289"/>
                  </a:lnTo>
                  <a:lnTo>
                    <a:pt x="871" y="295"/>
                  </a:lnTo>
                  <a:lnTo>
                    <a:pt x="886" y="301"/>
                  </a:lnTo>
                  <a:lnTo>
                    <a:pt x="895" y="304"/>
                  </a:lnTo>
                  <a:lnTo>
                    <a:pt x="910" y="307"/>
                  </a:lnTo>
                  <a:lnTo>
                    <a:pt x="919" y="310"/>
                  </a:lnTo>
                  <a:lnTo>
                    <a:pt x="928" y="310"/>
                  </a:lnTo>
                  <a:lnTo>
                    <a:pt x="937" y="310"/>
                  </a:lnTo>
                  <a:lnTo>
                    <a:pt x="946" y="313"/>
                  </a:lnTo>
                  <a:lnTo>
                    <a:pt x="957" y="316"/>
                  </a:lnTo>
                  <a:lnTo>
                    <a:pt x="969" y="319"/>
                  </a:lnTo>
                  <a:lnTo>
                    <a:pt x="981" y="316"/>
                  </a:lnTo>
                  <a:lnTo>
                    <a:pt x="993" y="310"/>
                  </a:lnTo>
                  <a:lnTo>
                    <a:pt x="1002" y="301"/>
                  </a:lnTo>
                  <a:lnTo>
                    <a:pt x="1011" y="298"/>
                  </a:lnTo>
                  <a:lnTo>
                    <a:pt x="1020" y="295"/>
                  </a:lnTo>
                  <a:lnTo>
                    <a:pt x="1029" y="289"/>
                  </a:lnTo>
                  <a:lnTo>
                    <a:pt x="1041" y="289"/>
                  </a:lnTo>
                  <a:lnTo>
                    <a:pt x="1053" y="286"/>
                  </a:lnTo>
                  <a:lnTo>
                    <a:pt x="1065" y="286"/>
                  </a:lnTo>
                  <a:lnTo>
                    <a:pt x="1077" y="286"/>
                  </a:lnTo>
                  <a:lnTo>
                    <a:pt x="1089" y="286"/>
                  </a:lnTo>
                  <a:lnTo>
                    <a:pt x="1098" y="280"/>
                  </a:lnTo>
                  <a:lnTo>
                    <a:pt x="1110" y="274"/>
                  </a:lnTo>
                  <a:lnTo>
                    <a:pt x="1119" y="264"/>
                  </a:lnTo>
                  <a:lnTo>
                    <a:pt x="1128" y="258"/>
                  </a:lnTo>
                  <a:lnTo>
                    <a:pt x="1139" y="249"/>
                  </a:lnTo>
                  <a:lnTo>
                    <a:pt x="1142" y="240"/>
                  </a:lnTo>
                  <a:lnTo>
                    <a:pt x="1151" y="231"/>
                  </a:lnTo>
                  <a:lnTo>
                    <a:pt x="1151" y="222"/>
                  </a:lnTo>
                  <a:lnTo>
                    <a:pt x="1145" y="213"/>
                  </a:lnTo>
                  <a:lnTo>
                    <a:pt x="1136" y="204"/>
                  </a:lnTo>
                  <a:lnTo>
                    <a:pt x="1128" y="198"/>
                  </a:lnTo>
                  <a:lnTo>
                    <a:pt x="1128" y="189"/>
                  </a:lnTo>
                  <a:lnTo>
                    <a:pt x="1128" y="180"/>
                  </a:lnTo>
                  <a:lnTo>
                    <a:pt x="1136" y="180"/>
                  </a:lnTo>
                  <a:lnTo>
                    <a:pt x="1145" y="171"/>
                  </a:lnTo>
                  <a:lnTo>
                    <a:pt x="1154" y="171"/>
                  </a:lnTo>
                  <a:lnTo>
                    <a:pt x="1163" y="171"/>
                  </a:lnTo>
                  <a:lnTo>
                    <a:pt x="1175" y="177"/>
                  </a:lnTo>
                  <a:lnTo>
                    <a:pt x="1184" y="183"/>
                  </a:lnTo>
                  <a:lnTo>
                    <a:pt x="1196" y="189"/>
                  </a:lnTo>
                  <a:lnTo>
                    <a:pt x="1205" y="195"/>
                  </a:lnTo>
                  <a:lnTo>
                    <a:pt x="1214" y="195"/>
                  </a:lnTo>
                  <a:lnTo>
                    <a:pt x="1217" y="192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AU" b="1"/>
            </a:p>
          </p:txBody>
        </p:sp>
      </p:grpSp>
      <p:sp>
        <p:nvSpPr>
          <p:cNvPr id="423" name="Rectangle 190"/>
          <p:cNvSpPr>
            <a:spLocks noChangeArrowheads="1"/>
          </p:cNvSpPr>
          <p:nvPr/>
        </p:nvSpPr>
        <p:spPr bwMode="auto">
          <a:xfrm>
            <a:off x="1440823" y="2668044"/>
            <a:ext cx="965008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Pakistan</a:t>
            </a:r>
          </a:p>
        </p:txBody>
      </p:sp>
      <p:sp>
        <p:nvSpPr>
          <p:cNvPr id="424" name="Rectangle 191"/>
          <p:cNvSpPr>
            <a:spLocks noChangeArrowheads="1"/>
          </p:cNvSpPr>
          <p:nvPr/>
        </p:nvSpPr>
        <p:spPr bwMode="auto">
          <a:xfrm>
            <a:off x="2066970" y="3129125"/>
            <a:ext cx="662041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India</a:t>
            </a:r>
          </a:p>
        </p:txBody>
      </p:sp>
      <p:sp>
        <p:nvSpPr>
          <p:cNvPr id="425" name="Rectangle 192"/>
          <p:cNvSpPr>
            <a:spLocks noChangeArrowheads="1"/>
          </p:cNvSpPr>
          <p:nvPr/>
        </p:nvSpPr>
        <p:spPr bwMode="auto">
          <a:xfrm>
            <a:off x="2656453" y="2956212"/>
            <a:ext cx="1234312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Bangladesh</a:t>
            </a:r>
          </a:p>
        </p:txBody>
      </p:sp>
      <p:sp>
        <p:nvSpPr>
          <p:cNvPr id="426" name="Rectangle 193"/>
          <p:cNvSpPr>
            <a:spLocks noChangeArrowheads="1"/>
          </p:cNvSpPr>
          <p:nvPr/>
        </p:nvSpPr>
        <p:spPr bwMode="auto">
          <a:xfrm>
            <a:off x="2371056" y="2674947"/>
            <a:ext cx="705321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Nepal</a:t>
            </a:r>
          </a:p>
        </p:txBody>
      </p:sp>
      <p:sp>
        <p:nvSpPr>
          <p:cNvPr id="427" name="Rectangle 194"/>
          <p:cNvSpPr>
            <a:spLocks noChangeArrowheads="1"/>
          </p:cNvSpPr>
          <p:nvPr/>
        </p:nvSpPr>
        <p:spPr bwMode="auto">
          <a:xfrm>
            <a:off x="2896920" y="2175302"/>
            <a:ext cx="1774525" cy="5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People’s Republic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of China</a:t>
            </a:r>
          </a:p>
        </p:txBody>
      </p:sp>
      <p:sp>
        <p:nvSpPr>
          <p:cNvPr id="428" name="Rectangle 195"/>
          <p:cNvSpPr>
            <a:spLocks noChangeArrowheads="1"/>
          </p:cNvSpPr>
          <p:nvPr/>
        </p:nvSpPr>
        <p:spPr bwMode="auto">
          <a:xfrm>
            <a:off x="3077578" y="3360164"/>
            <a:ext cx="963405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Thailand</a:t>
            </a:r>
          </a:p>
        </p:txBody>
      </p:sp>
      <p:sp>
        <p:nvSpPr>
          <p:cNvPr id="429" name="Rectangle 196"/>
          <p:cNvSpPr>
            <a:spLocks noChangeArrowheads="1"/>
          </p:cNvSpPr>
          <p:nvPr/>
        </p:nvSpPr>
        <p:spPr bwMode="auto">
          <a:xfrm>
            <a:off x="4049570" y="3374431"/>
            <a:ext cx="873125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3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Vietnam</a:t>
            </a:r>
          </a:p>
        </p:txBody>
      </p:sp>
      <p:sp>
        <p:nvSpPr>
          <p:cNvPr id="430" name="Rectangle 197"/>
          <p:cNvSpPr>
            <a:spLocks noChangeArrowheads="1"/>
          </p:cNvSpPr>
          <p:nvPr/>
        </p:nvSpPr>
        <p:spPr bwMode="auto">
          <a:xfrm>
            <a:off x="4898469" y="2821745"/>
            <a:ext cx="1498808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Chinese Taipei</a:t>
            </a:r>
          </a:p>
        </p:txBody>
      </p:sp>
      <p:sp>
        <p:nvSpPr>
          <p:cNvPr id="431" name="Rectangle 198"/>
          <p:cNvSpPr>
            <a:spLocks noChangeArrowheads="1"/>
          </p:cNvSpPr>
          <p:nvPr/>
        </p:nvSpPr>
        <p:spPr bwMode="auto">
          <a:xfrm>
            <a:off x="4398917" y="2324975"/>
            <a:ext cx="1782539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Republic of Korea</a:t>
            </a:r>
          </a:p>
        </p:txBody>
      </p:sp>
      <p:sp>
        <p:nvSpPr>
          <p:cNvPr id="432" name="Rectangle 199"/>
          <p:cNvSpPr>
            <a:spLocks noChangeArrowheads="1"/>
          </p:cNvSpPr>
          <p:nvPr/>
        </p:nvSpPr>
        <p:spPr bwMode="auto">
          <a:xfrm>
            <a:off x="5752855" y="1962766"/>
            <a:ext cx="718145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Japan</a:t>
            </a:r>
          </a:p>
        </p:txBody>
      </p:sp>
      <p:sp>
        <p:nvSpPr>
          <p:cNvPr id="433" name="Rectangle 200"/>
          <p:cNvSpPr>
            <a:spLocks noChangeArrowheads="1"/>
          </p:cNvSpPr>
          <p:nvPr/>
        </p:nvSpPr>
        <p:spPr bwMode="auto">
          <a:xfrm>
            <a:off x="4173224" y="2994068"/>
            <a:ext cx="1800173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Hong Kong, China</a:t>
            </a:r>
          </a:p>
        </p:txBody>
      </p:sp>
      <p:sp>
        <p:nvSpPr>
          <p:cNvPr id="434" name="Rectangle 202"/>
          <p:cNvSpPr>
            <a:spLocks noChangeArrowheads="1"/>
          </p:cNvSpPr>
          <p:nvPr/>
        </p:nvSpPr>
        <p:spPr bwMode="auto">
          <a:xfrm>
            <a:off x="4679960" y="3600502"/>
            <a:ext cx="1178208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Philippines</a:t>
            </a:r>
          </a:p>
        </p:txBody>
      </p:sp>
      <p:sp>
        <p:nvSpPr>
          <p:cNvPr id="435" name="Rectangle 203"/>
          <p:cNvSpPr>
            <a:spLocks noChangeArrowheads="1"/>
          </p:cNvSpPr>
          <p:nvPr/>
        </p:nvSpPr>
        <p:spPr bwMode="auto">
          <a:xfrm>
            <a:off x="3762642" y="3861048"/>
            <a:ext cx="973023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Malaysia</a:t>
            </a:r>
          </a:p>
        </p:txBody>
      </p:sp>
      <p:sp>
        <p:nvSpPr>
          <p:cNvPr id="436" name="Rectangle 204"/>
          <p:cNvSpPr>
            <a:spLocks noChangeArrowheads="1"/>
          </p:cNvSpPr>
          <p:nvPr/>
        </p:nvSpPr>
        <p:spPr bwMode="auto">
          <a:xfrm>
            <a:off x="2258053" y="3715413"/>
            <a:ext cx="1025922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Sri Lanka</a:t>
            </a:r>
          </a:p>
        </p:txBody>
      </p:sp>
      <p:sp>
        <p:nvSpPr>
          <p:cNvPr id="437" name="Rectangle 206"/>
          <p:cNvSpPr>
            <a:spLocks noChangeArrowheads="1"/>
          </p:cNvSpPr>
          <p:nvPr/>
        </p:nvSpPr>
        <p:spPr bwMode="auto">
          <a:xfrm>
            <a:off x="3529007" y="4045530"/>
            <a:ext cx="1098058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Singapore</a:t>
            </a:r>
          </a:p>
        </p:txBody>
      </p:sp>
      <p:sp>
        <p:nvSpPr>
          <p:cNvPr id="438" name="Rectangle 207"/>
          <p:cNvSpPr>
            <a:spLocks noChangeArrowheads="1"/>
          </p:cNvSpPr>
          <p:nvPr/>
        </p:nvSpPr>
        <p:spPr bwMode="auto">
          <a:xfrm>
            <a:off x="4420890" y="4332694"/>
            <a:ext cx="1088439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Indonesia</a:t>
            </a:r>
          </a:p>
        </p:txBody>
      </p:sp>
      <p:sp>
        <p:nvSpPr>
          <p:cNvPr id="439" name="Rectangle 208"/>
          <p:cNvSpPr>
            <a:spLocks noChangeArrowheads="1"/>
          </p:cNvSpPr>
          <p:nvPr/>
        </p:nvSpPr>
        <p:spPr bwMode="auto">
          <a:xfrm>
            <a:off x="7369337" y="4789936"/>
            <a:ext cx="464871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Fiji</a:t>
            </a:r>
          </a:p>
        </p:txBody>
      </p:sp>
      <p:sp>
        <p:nvSpPr>
          <p:cNvPr id="440" name="Rectangle 209"/>
          <p:cNvSpPr>
            <a:spLocks noChangeArrowheads="1"/>
          </p:cNvSpPr>
          <p:nvPr/>
        </p:nvSpPr>
        <p:spPr bwMode="auto">
          <a:xfrm>
            <a:off x="5150717" y="5353781"/>
            <a:ext cx="995465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Australia</a:t>
            </a:r>
          </a:p>
        </p:txBody>
      </p:sp>
      <p:sp>
        <p:nvSpPr>
          <p:cNvPr id="441" name="Rectangle 210"/>
          <p:cNvSpPr>
            <a:spLocks noChangeArrowheads="1"/>
          </p:cNvSpPr>
          <p:nvPr/>
        </p:nvSpPr>
        <p:spPr bwMode="auto">
          <a:xfrm>
            <a:off x="6762194" y="6312542"/>
            <a:ext cx="1360950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New Zealand</a:t>
            </a:r>
          </a:p>
        </p:txBody>
      </p:sp>
      <p:sp>
        <p:nvSpPr>
          <p:cNvPr id="442" name="Rectangle 211"/>
          <p:cNvSpPr>
            <a:spLocks noChangeArrowheads="1"/>
          </p:cNvSpPr>
          <p:nvPr/>
        </p:nvSpPr>
        <p:spPr bwMode="auto">
          <a:xfrm>
            <a:off x="166643" y="2787604"/>
            <a:ext cx="698909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8000"/>
                </a:solidFill>
                <a:latin typeface="Tahoma" pitchFamily="34" charset="0"/>
                <a:ea typeface="굴림" charset="-127"/>
              </a:rPr>
              <a:t>Egypt</a:t>
            </a:r>
          </a:p>
        </p:txBody>
      </p:sp>
      <p:sp>
        <p:nvSpPr>
          <p:cNvPr id="443" name="Line 212"/>
          <p:cNvSpPr>
            <a:spLocks noChangeShapeType="1"/>
          </p:cNvSpPr>
          <p:nvPr/>
        </p:nvSpPr>
        <p:spPr bwMode="auto">
          <a:xfrm flipH="1" flipV="1">
            <a:off x="929056" y="2615684"/>
            <a:ext cx="407512" cy="146765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 b="1"/>
          </a:p>
        </p:txBody>
      </p:sp>
      <p:sp>
        <p:nvSpPr>
          <p:cNvPr id="444" name="Rectangle 213"/>
          <p:cNvSpPr>
            <a:spLocks noChangeArrowheads="1"/>
          </p:cNvSpPr>
          <p:nvPr/>
        </p:nvSpPr>
        <p:spPr bwMode="auto">
          <a:xfrm>
            <a:off x="537081" y="5141606"/>
            <a:ext cx="1296830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8000"/>
                </a:solidFill>
                <a:latin typeface="Tahoma" pitchFamily="34" charset="0"/>
                <a:ea typeface="굴림" charset="-127"/>
              </a:rPr>
              <a:t>South Africa</a:t>
            </a:r>
          </a:p>
        </p:txBody>
      </p:sp>
      <p:sp>
        <p:nvSpPr>
          <p:cNvPr id="445" name="Line 214"/>
          <p:cNvSpPr>
            <a:spLocks noChangeShapeType="1"/>
          </p:cNvSpPr>
          <p:nvPr/>
        </p:nvSpPr>
        <p:spPr bwMode="auto">
          <a:xfrm flipH="1">
            <a:off x="1869887" y="4779051"/>
            <a:ext cx="449263" cy="387350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 b="1"/>
          </a:p>
        </p:txBody>
      </p:sp>
      <p:sp>
        <p:nvSpPr>
          <p:cNvPr id="446" name="Rectangle 215"/>
          <p:cNvSpPr>
            <a:spLocks noChangeArrowheads="1"/>
          </p:cNvSpPr>
          <p:nvPr/>
        </p:nvSpPr>
        <p:spPr bwMode="auto">
          <a:xfrm>
            <a:off x="397510" y="2104065"/>
            <a:ext cx="642805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8000"/>
                </a:solidFill>
                <a:latin typeface="Tahoma" pitchFamily="34" charset="0"/>
                <a:ea typeface="굴림" charset="-127"/>
              </a:rPr>
              <a:t>Syria</a:t>
            </a:r>
          </a:p>
        </p:txBody>
      </p:sp>
      <p:sp>
        <p:nvSpPr>
          <p:cNvPr id="447" name="Rectangle 216"/>
          <p:cNvSpPr>
            <a:spLocks noChangeArrowheads="1"/>
          </p:cNvSpPr>
          <p:nvPr/>
        </p:nvSpPr>
        <p:spPr bwMode="auto">
          <a:xfrm>
            <a:off x="1749067" y="1276859"/>
            <a:ext cx="779059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Russia</a:t>
            </a:r>
          </a:p>
        </p:txBody>
      </p:sp>
      <p:sp>
        <p:nvSpPr>
          <p:cNvPr id="448" name="Line 218"/>
          <p:cNvSpPr>
            <a:spLocks noChangeShapeType="1"/>
          </p:cNvSpPr>
          <p:nvPr/>
        </p:nvSpPr>
        <p:spPr bwMode="auto">
          <a:xfrm flipH="1" flipV="1">
            <a:off x="1040501" y="2344178"/>
            <a:ext cx="620713" cy="184150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 b="1"/>
          </a:p>
        </p:txBody>
      </p:sp>
      <p:sp>
        <p:nvSpPr>
          <p:cNvPr id="449" name="Rectangle 219"/>
          <p:cNvSpPr>
            <a:spLocks noChangeArrowheads="1"/>
          </p:cNvSpPr>
          <p:nvPr/>
        </p:nvSpPr>
        <p:spPr bwMode="auto">
          <a:xfrm>
            <a:off x="4566978" y="1871089"/>
            <a:ext cx="1152560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DPR Korea</a:t>
            </a:r>
          </a:p>
        </p:txBody>
      </p:sp>
      <p:sp>
        <p:nvSpPr>
          <p:cNvPr id="450" name="Rectangle 221"/>
          <p:cNvSpPr>
            <a:spLocks noChangeArrowheads="1"/>
          </p:cNvSpPr>
          <p:nvPr/>
        </p:nvSpPr>
        <p:spPr bwMode="auto">
          <a:xfrm>
            <a:off x="3049094" y="1573721"/>
            <a:ext cx="1011495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Mongolia</a:t>
            </a:r>
          </a:p>
        </p:txBody>
      </p:sp>
      <p:sp>
        <p:nvSpPr>
          <p:cNvPr id="451" name="Rectangle 223"/>
          <p:cNvSpPr>
            <a:spLocks noChangeArrowheads="1"/>
          </p:cNvSpPr>
          <p:nvPr/>
        </p:nvSpPr>
        <p:spPr bwMode="auto">
          <a:xfrm>
            <a:off x="246219" y="2461475"/>
            <a:ext cx="799899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400" b="1" dirty="0">
                <a:solidFill>
                  <a:srgbClr val="008000"/>
                </a:solidFill>
                <a:latin typeface="Tahoma" pitchFamily="34" charset="0"/>
              </a:rPr>
              <a:t>Jordan</a:t>
            </a:r>
            <a:endParaRPr lang="en-US" altLang="ko-KR" sz="1400" b="1" dirty="0">
              <a:solidFill>
                <a:srgbClr val="008000"/>
              </a:solidFill>
              <a:latin typeface="Tahoma" pitchFamily="34" charset="0"/>
              <a:ea typeface="굴림" charset="-127"/>
            </a:endParaRPr>
          </a:p>
        </p:txBody>
      </p:sp>
      <p:sp>
        <p:nvSpPr>
          <p:cNvPr id="452" name="Line 224"/>
          <p:cNvSpPr>
            <a:spLocks noChangeShapeType="1"/>
          </p:cNvSpPr>
          <p:nvPr/>
        </p:nvSpPr>
        <p:spPr bwMode="auto">
          <a:xfrm flipH="1" flipV="1">
            <a:off x="1185496" y="1762155"/>
            <a:ext cx="486606" cy="388758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 b="1"/>
          </a:p>
        </p:txBody>
      </p:sp>
      <p:sp>
        <p:nvSpPr>
          <p:cNvPr id="453" name="Rectangle 227"/>
          <p:cNvSpPr>
            <a:spLocks noChangeArrowheads="1"/>
          </p:cNvSpPr>
          <p:nvPr/>
        </p:nvSpPr>
        <p:spPr bwMode="auto">
          <a:xfrm>
            <a:off x="6037545" y="4333834"/>
            <a:ext cx="1891543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Papua New Guinea</a:t>
            </a:r>
          </a:p>
        </p:txBody>
      </p:sp>
      <p:sp>
        <p:nvSpPr>
          <p:cNvPr id="454" name="Line 228"/>
          <p:cNvSpPr>
            <a:spLocks noChangeShapeType="1"/>
          </p:cNvSpPr>
          <p:nvPr/>
        </p:nvSpPr>
        <p:spPr bwMode="auto">
          <a:xfrm flipH="1" flipV="1">
            <a:off x="2227388" y="1629506"/>
            <a:ext cx="287337" cy="504825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 b="1"/>
          </a:p>
        </p:txBody>
      </p:sp>
      <p:sp>
        <p:nvSpPr>
          <p:cNvPr id="455" name="Rectangle 229"/>
          <p:cNvSpPr>
            <a:spLocks noChangeArrowheads="1"/>
          </p:cNvSpPr>
          <p:nvPr/>
        </p:nvSpPr>
        <p:spPr bwMode="auto">
          <a:xfrm>
            <a:off x="537081" y="1342169"/>
            <a:ext cx="1234312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8000"/>
                </a:solidFill>
                <a:latin typeface="Tahoma" pitchFamily="34" charset="0"/>
                <a:ea typeface="굴림" charset="-127"/>
              </a:rPr>
              <a:t>Kazakhstan</a:t>
            </a:r>
          </a:p>
        </p:txBody>
      </p:sp>
      <p:sp>
        <p:nvSpPr>
          <p:cNvPr id="456" name="Rectangle 211"/>
          <p:cNvSpPr>
            <a:spLocks noChangeArrowheads="1"/>
          </p:cNvSpPr>
          <p:nvPr/>
        </p:nvSpPr>
        <p:spPr bwMode="auto">
          <a:xfrm>
            <a:off x="410445" y="3699918"/>
            <a:ext cx="743793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8000"/>
                </a:solidFill>
                <a:latin typeface="Tahoma" pitchFamily="34" charset="0"/>
                <a:ea typeface="굴림" charset="-127"/>
              </a:rPr>
              <a:t>Kenya</a:t>
            </a:r>
          </a:p>
        </p:txBody>
      </p:sp>
      <p:sp>
        <p:nvSpPr>
          <p:cNvPr id="457" name="Line 212"/>
          <p:cNvSpPr>
            <a:spLocks noChangeShapeType="1"/>
          </p:cNvSpPr>
          <p:nvPr/>
        </p:nvSpPr>
        <p:spPr bwMode="auto">
          <a:xfrm flipH="1" flipV="1">
            <a:off x="1379976" y="3863508"/>
            <a:ext cx="579438" cy="55562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 b="1"/>
          </a:p>
        </p:txBody>
      </p:sp>
      <p:sp>
        <p:nvSpPr>
          <p:cNvPr id="458" name="Rectangle 211"/>
          <p:cNvSpPr>
            <a:spLocks noChangeArrowheads="1"/>
          </p:cNvSpPr>
          <p:nvPr/>
        </p:nvSpPr>
        <p:spPr bwMode="auto">
          <a:xfrm>
            <a:off x="557496" y="3122372"/>
            <a:ext cx="553037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8000"/>
                </a:solidFill>
                <a:latin typeface="Tahoma" pitchFamily="34" charset="0"/>
                <a:ea typeface="굴림" charset="-127"/>
              </a:rPr>
              <a:t>UAE</a:t>
            </a:r>
          </a:p>
        </p:txBody>
      </p:sp>
      <p:sp>
        <p:nvSpPr>
          <p:cNvPr id="459" name="Line 212"/>
          <p:cNvSpPr>
            <a:spLocks noChangeShapeType="1"/>
          </p:cNvSpPr>
          <p:nvPr/>
        </p:nvSpPr>
        <p:spPr bwMode="auto">
          <a:xfrm flipV="1">
            <a:off x="7340638" y="3413411"/>
            <a:ext cx="423434" cy="395877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 b="1"/>
          </a:p>
        </p:txBody>
      </p:sp>
      <p:sp>
        <p:nvSpPr>
          <p:cNvPr id="460" name="Rectangle 196"/>
          <p:cNvSpPr>
            <a:spLocks noChangeArrowheads="1"/>
          </p:cNvSpPr>
          <p:nvPr/>
        </p:nvSpPr>
        <p:spPr bwMode="auto">
          <a:xfrm>
            <a:off x="3496573" y="3591121"/>
            <a:ext cx="1016000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3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Cambodia</a:t>
            </a:r>
          </a:p>
        </p:txBody>
      </p:sp>
      <p:sp>
        <p:nvSpPr>
          <p:cNvPr id="461" name="Line 214"/>
          <p:cNvSpPr>
            <a:spLocks noChangeShapeType="1"/>
          </p:cNvSpPr>
          <p:nvPr/>
        </p:nvSpPr>
        <p:spPr bwMode="auto">
          <a:xfrm flipH="1" flipV="1">
            <a:off x="811129" y="2957055"/>
            <a:ext cx="686216" cy="152771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 b="1"/>
          </a:p>
        </p:txBody>
      </p:sp>
      <p:sp>
        <p:nvSpPr>
          <p:cNvPr id="462" name="Rectangle 1"/>
          <p:cNvSpPr/>
          <p:nvPr/>
        </p:nvSpPr>
        <p:spPr>
          <a:xfrm>
            <a:off x="709674" y="5938162"/>
            <a:ext cx="219383" cy="272243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63" name="Rectangle 236"/>
          <p:cNvSpPr/>
          <p:nvPr/>
        </p:nvSpPr>
        <p:spPr>
          <a:xfrm>
            <a:off x="709391" y="6312542"/>
            <a:ext cx="223070" cy="272243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64" name="TextBox 2"/>
          <p:cNvSpPr txBox="1"/>
          <p:nvPr/>
        </p:nvSpPr>
        <p:spPr>
          <a:xfrm>
            <a:off x="1032142" y="5918167"/>
            <a:ext cx="41185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26 Full Member Economies (44 Institutes)</a:t>
            </a:r>
          </a:p>
        </p:txBody>
      </p:sp>
      <p:sp>
        <p:nvSpPr>
          <p:cNvPr id="465" name="TextBox 237"/>
          <p:cNvSpPr txBox="1"/>
          <p:nvPr/>
        </p:nvSpPr>
        <p:spPr>
          <a:xfrm>
            <a:off x="1040500" y="6277008"/>
            <a:ext cx="4541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 dirty="0">
                <a:solidFill>
                  <a:srgbClr val="008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 Associate Member Economies (12 Institutes)</a:t>
            </a:r>
          </a:p>
        </p:txBody>
      </p:sp>
      <p:sp>
        <p:nvSpPr>
          <p:cNvPr id="467" name="Rectangle 211"/>
          <p:cNvSpPr>
            <a:spLocks noChangeArrowheads="1"/>
          </p:cNvSpPr>
          <p:nvPr/>
        </p:nvSpPr>
        <p:spPr bwMode="auto">
          <a:xfrm>
            <a:off x="7566902" y="3179026"/>
            <a:ext cx="556243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8000"/>
                </a:solidFill>
                <a:latin typeface="Tahoma" pitchFamily="34" charset="0"/>
                <a:ea typeface="굴림" charset="-127"/>
              </a:rPr>
              <a:t>USA</a:t>
            </a:r>
          </a:p>
        </p:txBody>
      </p:sp>
      <p:sp>
        <p:nvSpPr>
          <p:cNvPr id="468" name="Line 212"/>
          <p:cNvSpPr>
            <a:spLocks noChangeShapeType="1"/>
          </p:cNvSpPr>
          <p:nvPr/>
        </p:nvSpPr>
        <p:spPr bwMode="auto">
          <a:xfrm flipH="1" flipV="1">
            <a:off x="1374988" y="3260638"/>
            <a:ext cx="589414" cy="152772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 b="1"/>
          </a:p>
        </p:txBody>
      </p:sp>
      <p:sp>
        <p:nvSpPr>
          <p:cNvPr id="469" name="テキスト ボックス 468"/>
          <p:cNvSpPr txBox="1"/>
          <p:nvPr/>
        </p:nvSpPr>
        <p:spPr>
          <a:xfrm>
            <a:off x="6664844" y="1423614"/>
            <a:ext cx="2455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Based UN Assessment Scale 2016-2018 </a:t>
            </a:r>
            <a:endParaRPr lang="ja-JP" altLang="en-US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0" name="テキスト ボックス 469"/>
          <p:cNvSpPr txBox="1"/>
          <p:nvPr/>
        </p:nvSpPr>
        <p:spPr>
          <a:xfrm>
            <a:off x="6942066" y="2363190"/>
            <a:ext cx="2455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latin typeface="Tahoma" panose="020B0604030504040204" pitchFamily="34" charset="0"/>
                <a:cs typeface="Tahoma" panose="020B0604030504040204" pitchFamily="34" charset="0"/>
              </a:rPr>
              <a:t>A: 7 economies</a:t>
            </a:r>
          </a:p>
          <a:p>
            <a:r>
              <a:rPr lang="en-US" altLang="ja-JP" dirty="0">
                <a:latin typeface="Tahoma" panose="020B0604030504040204" pitchFamily="34" charset="0"/>
                <a:cs typeface="Tahoma" panose="020B0604030504040204" pitchFamily="34" charset="0"/>
              </a:rPr>
              <a:t>B: 14 economies</a:t>
            </a:r>
          </a:p>
          <a:p>
            <a:r>
              <a:rPr lang="en-US" altLang="ja-JP" b="1" dirty="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C: 14 economies</a:t>
            </a:r>
            <a:endParaRPr lang="ja-JP" altLang="en-US" b="1" dirty="0">
              <a:solidFill>
                <a:srgbClr val="FF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1" name="テキスト ボックス 470"/>
          <p:cNvSpPr txBox="1"/>
          <p:nvPr/>
        </p:nvSpPr>
        <p:spPr>
          <a:xfrm>
            <a:off x="6786577" y="2031634"/>
            <a:ext cx="2139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Economy strength</a:t>
            </a:r>
            <a:endParaRPr lang="ja-JP" altLang="en-US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2" name="Rectangle 200"/>
          <p:cNvSpPr>
            <a:spLocks noChangeArrowheads="1"/>
          </p:cNvSpPr>
          <p:nvPr/>
        </p:nvSpPr>
        <p:spPr bwMode="auto">
          <a:xfrm>
            <a:off x="4075825" y="3182928"/>
            <a:ext cx="1388201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Macao, China</a:t>
            </a:r>
          </a:p>
        </p:txBody>
      </p:sp>
      <p:sp>
        <p:nvSpPr>
          <p:cNvPr id="473" name="Rectangle 215"/>
          <p:cNvSpPr>
            <a:spLocks noChangeArrowheads="1"/>
          </p:cNvSpPr>
          <p:nvPr/>
        </p:nvSpPr>
        <p:spPr bwMode="auto">
          <a:xfrm>
            <a:off x="663262" y="2291873"/>
            <a:ext cx="570669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8000"/>
                </a:solidFill>
                <a:latin typeface="Tahoma" pitchFamily="34" charset="0"/>
                <a:ea typeface="굴림" charset="-127"/>
              </a:rPr>
              <a:t>Iraq</a:t>
            </a:r>
          </a:p>
        </p:txBody>
      </p:sp>
      <p:sp>
        <p:nvSpPr>
          <p:cNvPr id="474" name="Line 218"/>
          <p:cNvSpPr>
            <a:spLocks noChangeShapeType="1"/>
          </p:cNvSpPr>
          <p:nvPr/>
        </p:nvSpPr>
        <p:spPr bwMode="auto">
          <a:xfrm flipH="1" flipV="1">
            <a:off x="1192901" y="2496578"/>
            <a:ext cx="620713" cy="184150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 b="1"/>
          </a:p>
        </p:txBody>
      </p:sp>
      <p:sp>
        <p:nvSpPr>
          <p:cNvPr id="475" name="Rectangle 215"/>
          <p:cNvSpPr>
            <a:spLocks noChangeArrowheads="1"/>
          </p:cNvSpPr>
          <p:nvPr/>
        </p:nvSpPr>
        <p:spPr bwMode="auto">
          <a:xfrm>
            <a:off x="441010" y="1886093"/>
            <a:ext cx="573875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8000"/>
                </a:solidFill>
                <a:latin typeface="Tahoma" pitchFamily="34" charset="0"/>
                <a:ea typeface="굴림" charset="-127"/>
              </a:rPr>
              <a:t>Iran</a:t>
            </a:r>
          </a:p>
        </p:txBody>
      </p:sp>
      <p:sp>
        <p:nvSpPr>
          <p:cNvPr id="476" name="Line 218"/>
          <p:cNvSpPr>
            <a:spLocks noChangeShapeType="1"/>
          </p:cNvSpPr>
          <p:nvPr/>
        </p:nvSpPr>
        <p:spPr bwMode="auto">
          <a:xfrm flipH="1" flipV="1">
            <a:off x="984649" y="2091371"/>
            <a:ext cx="620713" cy="184150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 b="1"/>
          </a:p>
        </p:txBody>
      </p:sp>
      <p:sp>
        <p:nvSpPr>
          <p:cNvPr id="477" name="Rectangle 215">
            <a:extLst>
              <a:ext uri="{FF2B5EF4-FFF2-40B4-BE49-F238E27FC236}">
                <a16:creationId xmlns="" xmlns:a16="http://schemas.microsoft.com/office/drawing/2014/main" id="{094636BD-0F42-422F-90B5-89F617AC1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945" y="1639546"/>
            <a:ext cx="573875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8000"/>
                </a:solidFill>
                <a:latin typeface="Tahoma" pitchFamily="34" charset="0"/>
                <a:ea typeface="굴림" charset="-127"/>
              </a:rPr>
              <a:t>UK</a:t>
            </a:r>
          </a:p>
        </p:txBody>
      </p:sp>
      <p:sp>
        <p:nvSpPr>
          <p:cNvPr id="478" name="Line 218">
            <a:extLst>
              <a:ext uri="{FF2B5EF4-FFF2-40B4-BE49-F238E27FC236}">
                <a16:creationId xmlns="" xmlns:a16="http://schemas.microsoft.com/office/drawing/2014/main" id="{3559E78B-D472-4AC4-8070-F2B1A8D2A31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27584" y="1844824"/>
            <a:ext cx="576064" cy="288032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 b="1"/>
          </a:p>
        </p:txBody>
      </p:sp>
      <p:sp>
        <p:nvSpPr>
          <p:cNvPr id="479" name="Rectangle 202">
            <a:extLst>
              <a:ext uri="{FF2B5EF4-FFF2-40B4-BE49-F238E27FC236}">
                <a16:creationId xmlns="" xmlns:a16="http://schemas.microsoft.com/office/drawing/2014/main" id="{9AB089F1-9C46-4FFE-B0DB-BAF28652E0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1960" y="3717032"/>
            <a:ext cx="780663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Brunei</a:t>
            </a:r>
          </a:p>
        </p:txBody>
      </p:sp>
    </p:spTree>
    <p:extLst>
      <p:ext uri="{BB962C8B-B14F-4D97-AF65-F5344CB8AC3E}">
        <p14:creationId xmlns="" xmlns:p14="http://schemas.microsoft.com/office/powerpoint/2010/main" val="107684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08688"/>
          </a:xfrm>
        </p:spPr>
        <p:txBody>
          <a:bodyPr>
            <a:noAutofit/>
          </a:bodyPr>
          <a:lstStyle/>
          <a:p>
            <a:pPr algn="ctr"/>
            <a:r>
              <a:rPr kumimoji="1" lang="en-US" altLang="ja-JP" sz="2800" b="1" dirty="0"/>
              <a:t>Participation in Meter Convention and CIPM-MRA</a:t>
            </a:r>
            <a:endParaRPr kumimoji="1" lang="ja-JP" altLang="en-US" sz="2800" b="1" dirty="0"/>
          </a:p>
        </p:txBody>
      </p:sp>
      <p:graphicFrame>
        <p:nvGraphicFramePr>
          <p:cNvPr id="5" name="コンテンツ プレースホルダー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3178845535"/>
              </p:ext>
            </p:extLst>
          </p:nvPr>
        </p:nvGraphicFramePr>
        <p:xfrm>
          <a:off x="179512" y="1185360"/>
          <a:ext cx="4320479" cy="518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8035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4491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4694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11981">
                <a:tc>
                  <a:txBody>
                    <a:bodyPr/>
                    <a:lstStyle/>
                    <a:p>
                      <a:r>
                        <a:rPr kumimoji="1" lang="en-US" altLang="ja-JP" sz="1800" dirty="0">
                          <a:latin typeface="+mj-lt"/>
                        </a:rPr>
                        <a:t>Economy</a:t>
                      </a:r>
                      <a:endParaRPr kumimoji="1" lang="ja-JP" altLang="en-US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>
                          <a:latin typeface="+mj-lt"/>
                        </a:rPr>
                        <a:t>Lab</a:t>
                      </a:r>
                      <a:endParaRPr kumimoji="1" lang="ja-JP" altLang="en-US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>
                          <a:latin typeface="+mj-lt"/>
                        </a:rPr>
                        <a:t>M.C.</a:t>
                      </a:r>
                      <a:endParaRPr kumimoji="1" lang="ja-JP" altLang="en-US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>
                          <a:latin typeface="+mj-lt"/>
                        </a:rPr>
                        <a:t>MRA</a:t>
                      </a:r>
                      <a:endParaRPr kumimoji="1" lang="ja-JP" altLang="en-US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>
                          <a:latin typeface="+mj-lt"/>
                        </a:rPr>
                        <a:t>DI</a:t>
                      </a:r>
                      <a:endParaRPr kumimoji="1" lang="ja-JP" altLang="en-US" sz="18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6261">
                <a:tc>
                  <a:txBody>
                    <a:bodyPr/>
                    <a:lstStyle/>
                    <a:p>
                      <a:r>
                        <a:rPr kumimoji="1" lang="en-US" altLang="ja-JP" sz="1800" dirty="0">
                          <a:latin typeface="+mj-lt"/>
                        </a:rPr>
                        <a:t>Australia</a:t>
                      </a:r>
                      <a:endParaRPr kumimoji="1" lang="ja-JP" altLang="en-US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3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2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800" dirty="0">
                          <a:latin typeface="+mj-lt"/>
                        </a:rPr>
                        <a:t>Bangladesh</a:t>
                      </a:r>
                      <a:endParaRPr kumimoji="1" lang="ja-JP" altLang="en-US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2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(</a:t>
                      </a: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)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1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800" dirty="0">
                          <a:latin typeface="+mj-lt"/>
                        </a:rPr>
                        <a:t>Brunei</a:t>
                      </a:r>
                      <a:endParaRPr kumimoji="1" lang="ja-JP" altLang="en-US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1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8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318518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800" dirty="0">
                          <a:latin typeface="+mj-lt"/>
                        </a:rPr>
                        <a:t>Cambodia</a:t>
                      </a:r>
                      <a:endParaRPr kumimoji="1" lang="ja-JP" altLang="en-US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1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8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800" dirty="0">
                          <a:latin typeface="+mj-lt"/>
                        </a:rPr>
                        <a:t>China</a:t>
                      </a:r>
                      <a:endParaRPr kumimoji="1" lang="ja-JP" altLang="en-US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1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1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800" dirty="0">
                          <a:latin typeface="+mj-lt"/>
                        </a:rPr>
                        <a:t>Chinese Taipei</a:t>
                      </a:r>
                      <a:endParaRPr kumimoji="1" lang="ja-JP" altLang="en-US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3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(</a:t>
                      </a: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)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3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800" dirty="0">
                          <a:latin typeface="+mj-lt"/>
                        </a:rPr>
                        <a:t>DPR of Korea</a:t>
                      </a:r>
                      <a:endParaRPr kumimoji="1" lang="ja-JP" altLang="en-US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>
                          <a:latin typeface="+mj-lt"/>
                        </a:rPr>
                        <a:t>1</a:t>
                      </a:r>
                      <a:endParaRPr kumimoji="1" lang="ja-JP" altLang="en-US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8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800" dirty="0">
                          <a:latin typeface="+mj-lt"/>
                        </a:rPr>
                        <a:t>Fiji</a:t>
                      </a:r>
                      <a:endParaRPr kumimoji="1" lang="ja-JP" altLang="en-US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>
                          <a:latin typeface="+mj-lt"/>
                        </a:rPr>
                        <a:t>1</a:t>
                      </a:r>
                      <a:endParaRPr kumimoji="1" lang="ja-JP" altLang="en-US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8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800" dirty="0">
                          <a:latin typeface="+mj-lt"/>
                        </a:rPr>
                        <a:t>Hong Kong,</a:t>
                      </a:r>
                      <a:r>
                        <a:rPr kumimoji="1" lang="en-US" altLang="ja-JP" sz="1800" baseline="0" dirty="0">
                          <a:latin typeface="+mj-lt"/>
                        </a:rPr>
                        <a:t> China</a:t>
                      </a:r>
                      <a:endParaRPr kumimoji="1" lang="ja-JP" altLang="en-US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2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(</a:t>
                      </a: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)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1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800" dirty="0">
                          <a:latin typeface="+mj-lt"/>
                        </a:rPr>
                        <a:t>India</a:t>
                      </a:r>
                      <a:endParaRPr kumimoji="1" lang="ja-JP" altLang="en-US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2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1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800" dirty="0">
                          <a:latin typeface="+mj-lt"/>
                        </a:rPr>
                        <a:t>Indonesia</a:t>
                      </a:r>
                      <a:endParaRPr kumimoji="1" lang="ja-JP" altLang="en-US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2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800" dirty="0">
                          <a:latin typeface="+mj-lt"/>
                        </a:rPr>
                        <a:t>Japan</a:t>
                      </a:r>
                      <a:endParaRPr kumimoji="1" lang="ja-JP" altLang="en-US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4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3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800" dirty="0">
                          <a:latin typeface="+mj-lt"/>
                        </a:rPr>
                        <a:t>Korea</a:t>
                      </a:r>
                      <a:endParaRPr kumimoji="1" lang="ja-JP" altLang="en-US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1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6" name="コンテンツ プレースホルダー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="" xmlns:p14="http://schemas.microsoft.com/office/powerpoint/2010/main" val="675235184"/>
              </p:ext>
            </p:extLst>
          </p:nvPr>
        </p:nvGraphicFramePr>
        <p:xfrm>
          <a:off x="4648199" y="1185360"/>
          <a:ext cx="4362129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03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8009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7776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7783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Economy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Lab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M.C.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MRA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DI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800" dirty="0">
                          <a:latin typeface="+mj-lt"/>
                        </a:rPr>
                        <a:t>Macao, China</a:t>
                      </a:r>
                      <a:endParaRPr kumimoji="1" lang="ja-JP" altLang="en-US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>
                          <a:latin typeface="+mj-lt"/>
                        </a:rPr>
                        <a:t>1</a:t>
                      </a:r>
                      <a:endParaRPr kumimoji="1" lang="ja-JP" altLang="en-US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730935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Malaysia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3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2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Mongolia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2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(</a:t>
                      </a: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)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Nepal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1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New Zealand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1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Pakistan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1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Papua New Guinea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1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Philippines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1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(</a:t>
                      </a: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)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1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Russia</a:t>
                      </a:r>
                      <a:r>
                        <a:rPr kumimoji="1" lang="en-US" altLang="ja-JP" baseline="30000" dirty="0">
                          <a:latin typeface="+mj-lt"/>
                        </a:rPr>
                        <a:t>*)</a:t>
                      </a:r>
                      <a:endParaRPr kumimoji="1" lang="ja-JP" altLang="en-US" baseline="30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1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7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Singapore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2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1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Sri Lanka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1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(</a:t>
                      </a: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)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Thailand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4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6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Vietnam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1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(</a:t>
                      </a: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  <a:r>
                        <a:rPr kumimoji="1" lang="en-US" altLang="ja-JP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)</a:t>
                      </a: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>
                          <a:latin typeface="+mj-lt"/>
                          <a:ea typeface="MS Gothic" charset="-128"/>
                          <a:cs typeface="MS Gothic" charset="-128"/>
                        </a:rPr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dirty="0">
                        <a:latin typeface="+mj-lt"/>
                        <a:ea typeface="MS Gothic" charset="-128"/>
                        <a:cs typeface="MS Gothic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7" name="テキスト ボックス 6"/>
          <p:cNvSpPr txBox="1"/>
          <p:nvPr/>
        </p:nvSpPr>
        <p:spPr>
          <a:xfrm>
            <a:off x="4857752" y="6488668"/>
            <a:ext cx="4435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aseline="30000" dirty="0"/>
              <a:t>*)</a:t>
            </a:r>
            <a:r>
              <a:rPr kumimoji="1" lang="en-US" altLang="ja-JP" dirty="0"/>
              <a:t> Russian </a:t>
            </a:r>
            <a:r>
              <a:rPr kumimoji="1" lang="en-US" altLang="ja-JP" dirty="0" smtClean="0"/>
              <a:t>MRA Signatory is </a:t>
            </a:r>
            <a:r>
              <a:rPr kumimoji="1" lang="en-US" altLang="ja-JP" dirty="0" err="1"/>
              <a:t>Rosstandart</a:t>
            </a:r>
            <a:r>
              <a:rPr kumimoji="1" lang="en-US" altLang="ja-JP" dirty="0"/>
              <a:t>.</a:t>
            </a:r>
            <a:endParaRPr kumimoji="1" lang="ja-JP" altLang="en-US" dirty="0"/>
          </a:p>
        </p:txBody>
      </p:sp>
    </p:spTree>
    <p:extLst>
      <p:ext uri="{BB962C8B-B14F-4D97-AF65-F5344CB8AC3E}">
        <p14:creationId xmlns="" xmlns:p14="http://schemas.microsoft.com/office/powerpoint/2010/main" val="31140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11807</TotalTime>
  <Words>1527</Words>
  <Application>Microsoft Office PowerPoint</Application>
  <PresentationFormat>全屏显示(4:3)</PresentationFormat>
  <Paragraphs>497</Paragraphs>
  <Slides>23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Flow</vt:lpstr>
      <vt:lpstr>幻灯片 1</vt:lpstr>
      <vt:lpstr>Contents</vt:lpstr>
      <vt:lpstr>APMP Organization Chart</vt:lpstr>
      <vt:lpstr>幻灯片 4</vt:lpstr>
      <vt:lpstr>Executive Committees</vt:lpstr>
      <vt:lpstr>Technical Committees</vt:lpstr>
      <vt:lpstr>幻灯片 7</vt:lpstr>
      <vt:lpstr>Members of APMP</vt:lpstr>
      <vt:lpstr>Participation in Meter Convention and CIPM-MRA</vt:lpstr>
      <vt:lpstr>MEMBERSHIP FEES Structure</vt:lpstr>
      <vt:lpstr>Strategic Activities</vt:lpstr>
      <vt:lpstr>Energy Efficiency Focus Group Activities   Contact: iro@nimt.or.th</vt:lpstr>
      <vt:lpstr>Food Safety  Focus Group Activities   Contact: lihm@nim.ac.cn </vt:lpstr>
      <vt:lpstr>Medical Metrology Focus Group Activities  Contact: SJ.Chen@itri.org.tw  </vt:lpstr>
      <vt:lpstr>Climate Change and Clean Air  Focus Group Activities  Contact: slee@kriss.re.kr</vt:lpstr>
      <vt:lpstr>Clean Water Focus Group Activities  Contact: gzaidkim@gmail.com</vt:lpstr>
      <vt:lpstr>Support for Developing Economies</vt:lpstr>
      <vt:lpstr>APMP’s APEC and SRB Linkages</vt:lpstr>
      <vt:lpstr>APMP Mid-Year Meeting 2018 </vt:lpstr>
      <vt:lpstr>幻灯片 20</vt:lpstr>
      <vt:lpstr>2019 World Metrology Day Poster </vt:lpstr>
      <vt:lpstr>幻灯片 22</vt:lpstr>
      <vt:lpstr>幻灯片 23</vt:lpstr>
    </vt:vector>
  </TitlesOfParts>
  <Company>INDUSTRY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Grogan, Noleen</dc:creator>
  <cp:lastModifiedBy>NTKO</cp:lastModifiedBy>
  <cp:revision>297</cp:revision>
  <dcterms:created xsi:type="dcterms:W3CDTF">2014-03-19T04:41:07Z</dcterms:created>
  <dcterms:modified xsi:type="dcterms:W3CDTF">2018-04-11T09:59:35Z</dcterms:modified>
</cp:coreProperties>
</file>